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9" r:id="rId3"/>
    <p:sldId id="257" r:id="rId4"/>
    <p:sldId id="267" r:id="rId5"/>
    <p:sldId id="268" r:id="rId6"/>
    <p:sldId id="269" r:id="rId7"/>
    <p:sldId id="260" r:id="rId8"/>
    <p:sldId id="270" r:id="rId9"/>
    <p:sldId id="261" r:id="rId10"/>
    <p:sldId id="262" r:id="rId11"/>
    <p:sldId id="271" r:id="rId12"/>
    <p:sldId id="273" r:id="rId13"/>
    <p:sldId id="263" r:id="rId14"/>
    <p:sldId id="274" r:id="rId15"/>
    <p:sldId id="264" r:id="rId16"/>
    <p:sldId id="275" r:id="rId17"/>
    <p:sldId id="265" r:id="rId18"/>
    <p:sldId id="276" r:id="rId19"/>
    <p:sldId id="277" r:id="rId20"/>
    <p:sldId id="278" r:id="rId2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ucourneau Chloe" initials="DC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FFB0"/>
    <a:srgbClr val="1B5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773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AEB14-1CE2-4B85-91BC-4AC81BCB9AC0}" type="datetimeFigureOut">
              <a:rPr lang="fr-FR" smtClean="0"/>
              <a:t>06/10/2021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2E8525-CD53-46C6-9F07-59688A7095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44170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800DD5-8453-4A0E-A4BE-FB5004FEBA61}" type="datetimeFigureOut">
              <a:rPr lang="fr-FR" smtClean="0"/>
              <a:t>06/10/2021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06EBC-6C96-424C-B2BD-34E7C43EA7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63132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68777-88ED-4ACE-B411-7924B084EE2D}" type="datetime1">
              <a:rPr lang="fr-FR" smtClean="0"/>
              <a:t>06/10/2021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4EFFB0"/>
                </a:solidFill>
              </a:defRPr>
            </a:lvl1pPr>
          </a:lstStyle>
          <a:p>
            <a:fld id="{7DC09696-8782-4BAD-8097-EF151A794B2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5217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2982" y="1216024"/>
            <a:ext cx="6677841" cy="4879975"/>
          </a:xfrm>
        </p:spPr>
        <p:txBody>
          <a:bodyPr/>
          <a:lstStyle>
            <a:lvl1pPr>
              <a:defRPr>
                <a:solidFill>
                  <a:srgbClr val="1B50FF"/>
                </a:solidFill>
              </a:defRPr>
            </a:lvl1pPr>
            <a:lvl2pPr>
              <a:defRPr>
                <a:solidFill>
                  <a:srgbClr val="1B50FF"/>
                </a:solidFill>
              </a:defRPr>
            </a:lvl2pPr>
            <a:lvl3pPr>
              <a:defRPr>
                <a:solidFill>
                  <a:srgbClr val="1B50FF"/>
                </a:solidFill>
              </a:defRPr>
            </a:lvl3pPr>
            <a:lvl4pPr>
              <a:defRPr>
                <a:solidFill>
                  <a:srgbClr val="1B50FF"/>
                </a:solidFill>
              </a:defRPr>
            </a:lvl4pPr>
            <a:lvl5pPr>
              <a:defRPr>
                <a:solidFill>
                  <a:srgbClr val="1B50FF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982" y="6356351"/>
            <a:ext cx="5388972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8708" y="6356351"/>
            <a:ext cx="1132115" cy="365125"/>
          </a:xfrm>
        </p:spPr>
        <p:txBody>
          <a:bodyPr/>
          <a:lstStyle>
            <a:lvl1pPr>
              <a:defRPr>
                <a:solidFill>
                  <a:srgbClr val="4EFFB0"/>
                </a:solidFill>
              </a:defRPr>
            </a:lvl1pPr>
          </a:lstStyle>
          <a:p>
            <a:fld id="{7DC09696-8782-4BAD-8097-EF151A794B2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6623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V-PPT-ESP-03.png" descr="COV-PPT-ESP-03.png"/>
          <p:cNvPicPr>
            <a:picLocks noChangeAspect="1"/>
          </p:cNvPicPr>
          <p:nvPr userDrawn="1"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9148059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22065-B9A1-4600-84D9-DA675B01D1BF}" type="datetime1">
              <a:rPr lang="fr-FR" smtClean="0"/>
              <a:t>06/10/2021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09696-8782-4BAD-8097-EF151A794B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48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029095" y="2952205"/>
            <a:ext cx="66881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4EFFB0"/>
                </a:solidFill>
                <a:latin typeface="Chivo" panose="00000500000000000000" pitchFamily="2" charset="0"/>
              </a:rPr>
              <a:t>1. </a:t>
            </a:r>
            <a:r>
              <a:rPr lang="es-ES" sz="3600" b="1" dirty="0" smtClean="0">
                <a:solidFill>
                  <a:srgbClr val="1B50FF"/>
                </a:solidFill>
                <a:latin typeface="Chivo" panose="00000500000000000000" pitchFamily="2" charset="0"/>
              </a:rPr>
              <a:t>Los </a:t>
            </a:r>
            <a:r>
              <a:rPr lang="es-ES" sz="3600" b="1" dirty="0">
                <a:solidFill>
                  <a:srgbClr val="1B50FF"/>
                </a:solidFill>
                <a:latin typeface="Chivo" panose="00000500000000000000" pitchFamily="2" charset="0"/>
              </a:rPr>
              <a:t>derechos culturales como valor ético</a:t>
            </a:r>
            <a:endParaRPr lang="fr-FR" sz="3600" b="1" dirty="0">
              <a:solidFill>
                <a:srgbClr val="1B50FF"/>
              </a:solidFill>
              <a:latin typeface="Chivo" panose="00000500000000000000" pitchFamily="2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09696-8782-4BAD-8097-EF151A794B23}" type="slidenum">
              <a:rPr lang="fr-FR" smtClean="0">
                <a:solidFill>
                  <a:srgbClr val="4EFFB0"/>
                </a:solidFill>
              </a:rPr>
              <a:t>1</a:t>
            </a:fld>
            <a:endParaRPr lang="fr-FR" dirty="0">
              <a:solidFill>
                <a:srgbClr val="4EFF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1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09696-8782-4BAD-8097-EF151A794B23}" type="slidenum">
              <a:rPr lang="fr-FR" smtClean="0"/>
              <a:t>10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2011680" y="1152823"/>
            <a:ext cx="68607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rgbClr val="4EFFB0"/>
                </a:solidFill>
                <a:latin typeface="Chivo" panose="00000500000000000000" pitchFamily="2" charset="0"/>
              </a:rPr>
              <a:t>Tiempo </a:t>
            </a:r>
            <a:r>
              <a:rPr lang="es-ES" b="1" dirty="0">
                <a:solidFill>
                  <a:srgbClr val="4EFFB0"/>
                </a:solidFill>
                <a:latin typeface="Chivo" panose="00000500000000000000" pitchFamily="2" charset="0"/>
              </a:rPr>
              <a:t>de apropiación</a:t>
            </a:r>
            <a:r>
              <a:rPr lang="es-ES" dirty="0"/>
              <a:t> </a:t>
            </a:r>
            <a:endParaRPr lang="fr-FR" b="1" dirty="0">
              <a:solidFill>
                <a:srgbClr val="4EFFB0"/>
              </a:solidFill>
              <a:latin typeface="Chivo" panose="00000500000000000000" pitchFamily="2" charset="0"/>
            </a:endParaRPr>
          </a:p>
          <a:p>
            <a:r>
              <a:rPr lang="fr-FR" sz="1600" dirty="0">
                <a:solidFill>
                  <a:srgbClr val="1B50FF"/>
                </a:solidFill>
                <a:latin typeface="Chivo" panose="00000500000000000000" pitchFamily="2" charset="0"/>
              </a:rPr>
              <a:t> </a:t>
            </a:r>
          </a:p>
          <a:p>
            <a:r>
              <a:rPr lang="es-ES" sz="1600" dirty="0" smtClean="0">
                <a:solidFill>
                  <a:srgbClr val="1B50FF"/>
                </a:solidFill>
                <a:latin typeface="Chivo" panose="00000500000000000000" pitchFamily="2" charset="0"/>
              </a:rPr>
              <a:t>¡</a:t>
            </a:r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Ahora es el momento de los ejercicios de apropiación</a:t>
            </a:r>
            <a:r>
              <a:rPr lang="es-ES" sz="1600" dirty="0" smtClean="0">
                <a:solidFill>
                  <a:srgbClr val="1B50FF"/>
                </a:solidFill>
                <a:latin typeface="Chivo" panose="00000500000000000000" pitchFamily="2" charset="0"/>
              </a:rPr>
              <a:t>!</a:t>
            </a:r>
          </a:p>
          <a:p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Cada ejercicio contiene una primera diapositiva con las instrucciones y el enunciado, y una segunda diapositiva con las respuestas explicadas</a:t>
            </a:r>
            <a:r>
              <a:rPr lang="es-ES" sz="1600" dirty="0" smtClean="0">
                <a:solidFill>
                  <a:srgbClr val="1B50FF"/>
                </a:solidFill>
                <a:latin typeface="Chivo" panose="00000500000000000000" pitchFamily="2" charset="0"/>
              </a:rPr>
              <a:t>.</a:t>
            </a:r>
          </a:p>
          <a:p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sz="1600" b="1" dirty="0">
                <a:solidFill>
                  <a:srgbClr val="1B50FF"/>
                </a:solidFill>
                <a:latin typeface="Chivo" panose="00000500000000000000" pitchFamily="2" charset="0"/>
              </a:rPr>
              <a:t>Consejos: </a:t>
            </a:r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Para cada ejercicio, antes de pasar a la segunda diapositiva, anota primero tu respuesta en tu cuaderno de CHANGE OF VIEW, para evitar ver las respuestas demasiado pronto. Además, asegúrese de ver la presentación en modo " presentación de diapositivas ".</a:t>
            </a:r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endParaRPr lang="fr-BE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endParaRPr lang="fr-FR" sz="1400" dirty="0">
              <a:solidFill>
                <a:srgbClr val="1B50FF"/>
              </a:solidFill>
              <a:latin typeface="Chivo" panose="00000500000000000000" pitchFamily="2" charset="0"/>
            </a:endParaRPr>
          </a:p>
        </p:txBody>
      </p:sp>
      <p:sp>
        <p:nvSpPr>
          <p:cNvPr id="8" name="Ellipse 7"/>
          <p:cNvSpPr>
            <a:spLocks noChangeAspect="1"/>
          </p:cNvSpPr>
          <p:nvPr/>
        </p:nvSpPr>
        <p:spPr>
          <a:xfrm>
            <a:off x="361890" y="5618633"/>
            <a:ext cx="1102843" cy="110284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700" b="1" dirty="0">
                <a:solidFill>
                  <a:srgbClr val="1B50FF"/>
                </a:solidFill>
                <a:latin typeface="Chivo" panose="00000500000000000000" pitchFamily="2" charset="0"/>
              </a:rPr>
              <a:t>A</a:t>
            </a:r>
            <a:r>
              <a:rPr lang="es-ES" sz="700" b="1" dirty="0" smtClean="0">
                <a:solidFill>
                  <a:srgbClr val="1B50FF"/>
                </a:solidFill>
                <a:latin typeface="Chivo" panose="00000500000000000000" pitchFamily="2" charset="0"/>
              </a:rPr>
              <a:t>propiación</a:t>
            </a:r>
            <a:endParaRPr lang="fr-FR" sz="700" b="1" dirty="0">
              <a:solidFill>
                <a:srgbClr val="1B50FF"/>
              </a:solidFill>
              <a:latin typeface="Chiv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87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09696-8782-4BAD-8097-EF151A794B23}" type="slidenum">
              <a:rPr lang="fr-FR" smtClean="0"/>
              <a:t>11</a:t>
            </a:fld>
            <a:endParaRPr lang="fr-FR"/>
          </a:p>
        </p:txBody>
      </p:sp>
      <p:sp>
        <p:nvSpPr>
          <p:cNvPr id="7" name="Ellipse 6"/>
          <p:cNvSpPr>
            <a:spLocks noChangeAspect="1"/>
          </p:cNvSpPr>
          <p:nvPr/>
        </p:nvSpPr>
        <p:spPr>
          <a:xfrm>
            <a:off x="361890" y="5618633"/>
            <a:ext cx="1102843" cy="110284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700" b="1" dirty="0">
                <a:solidFill>
                  <a:srgbClr val="1B50FF"/>
                </a:solidFill>
                <a:latin typeface="Chivo" panose="00000500000000000000" pitchFamily="2" charset="0"/>
              </a:rPr>
              <a:t>Apropiación</a:t>
            </a:r>
            <a:endParaRPr lang="fr-FR" sz="700" b="1" dirty="0">
              <a:solidFill>
                <a:srgbClr val="1B50FF"/>
              </a:solidFill>
              <a:latin typeface="Chivo" panose="000005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53086" y="1168577"/>
            <a:ext cx="6538823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4EFFB0"/>
                </a:solidFill>
                <a:latin typeface="Chivo" panose="00000500000000000000" pitchFamily="2" charset="0"/>
              </a:rPr>
              <a:t>1</a:t>
            </a:r>
            <a:r>
              <a:rPr lang="fr-FR" b="1" dirty="0">
                <a:solidFill>
                  <a:srgbClr val="4EFFB0"/>
                </a:solidFill>
                <a:latin typeface="Chivo" panose="00000500000000000000" pitchFamily="2" charset="0"/>
              </a:rPr>
              <a:t>. </a:t>
            </a:r>
            <a:r>
              <a:rPr lang="fr-FR" b="1" dirty="0" smtClean="0">
                <a:solidFill>
                  <a:srgbClr val="4EFFB0"/>
                </a:solidFill>
                <a:latin typeface="Chivo" panose="00000500000000000000" pitchFamily="2" charset="0"/>
              </a:rPr>
              <a:t>Exercice sur les </a:t>
            </a:r>
            <a:r>
              <a:rPr lang="fr-FR" b="1" dirty="0">
                <a:solidFill>
                  <a:srgbClr val="4EFFB0"/>
                </a:solidFill>
                <a:latin typeface="Chivo" panose="00000500000000000000" pitchFamily="2" charset="0"/>
              </a:rPr>
              <a:t>composantes de la culture </a:t>
            </a:r>
            <a:r>
              <a:rPr lang="es-ES" b="1" dirty="0">
                <a:solidFill>
                  <a:srgbClr val="4EFFB0"/>
                </a:solidFill>
                <a:latin typeface="Chivo" panose="00000500000000000000" pitchFamily="2" charset="0"/>
              </a:rPr>
              <a:t>1. Ejercicio sobre los componentes de la </a:t>
            </a:r>
            <a:r>
              <a:rPr lang="es-ES" b="1" dirty="0" smtClean="0">
                <a:solidFill>
                  <a:srgbClr val="4EFFB0"/>
                </a:solidFill>
                <a:latin typeface="Chivo" panose="00000500000000000000" pitchFamily="2" charset="0"/>
              </a:rPr>
              <a:t>cultura</a:t>
            </a:r>
            <a:endParaRPr lang="fr-FR" b="1" dirty="0">
              <a:solidFill>
                <a:srgbClr val="4EFFB0"/>
              </a:solidFill>
              <a:latin typeface="Chivo" panose="00000500000000000000" pitchFamily="2" charset="0"/>
            </a:endParaRPr>
          </a:p>
          <a:p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sz="1600" b="1" dirty="0" smtClean="0">
                <a:solidFill>
                  <a:srgbClr val="1B50FF"/>
                </a:solidFill>
                <a:latin typeface="Chivo" panose="00000500000000000000" pitchFamily="2" charset="0"/>
              </a:rPr>
              <a:t>Indicación</a:t>
            </a:r>
            <a:r>
              <a:rPr lang="es-ES" sz="1600" b="1" dirty="0">
                <a:solidFill>
                  <a:srgbClr val="1B50FF"/>
                </a:solidFill>
                <a:latin typeface="Chivo" panose="00000500000000000000" pitchFamily="2" charset="0"/>
              </a:rPr>
              <a:t>: </a:t>
            </a:r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Entre las siguientes propuestas, marque las que tengan que ver con la cultura: </a:t>
            </a:r>
            <a:endParaRPr lang="fr-FR" sz="1600" dirty="0" smtClean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sz="1600" dirty="0" smtClean="0">
                <a:solidFill>
                  <a:srgbClr val="1B50FF"/>
                </a:solidFill>
                <a:latin typeface="Chivo" panose="00000500000000000000" pitchFamily="2" charset="0"/>
              </a:rPr>
              <a:t>A </a:t>
            </a:r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= Los valores </a:t>
            </a:r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B = Las creencias </a:t>
            </a:r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C = Las convicciones </a:t>
            </a:r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D = Las Lenguas </a:t>
            </a:r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E = Los conocimientos y las artes</a:t>
            </a:r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34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09696-8782-4BAD-8097-EF151A794B23}" type="slidenum">
              <a:rPr lang="fr-FR" smtClean="0"/>
              <a:t>12</a:t>
            </a:fld>
            <a:endParaRPr lang="fr-FR"/>
          </a:p>
        </p:txBody>
      </p:sp>
      <p:sp>
        <p:nvSpPr>
          <p:cNvPr id="7" name="Ellipse 6"/>
          <p:cNvSpPr>
            <a:spLocks noChangeAspect="1"/>
          </p:cNvSpPr>
          <p:nvPr/>
        </p:nvSpPr>
        <p:spPr>
          <a:xfrm>
            <a:off x="361890" y="5618633"/>
            <a:ext cx="1102843" cy="110284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700" b="1" dirty="0">
                <a:solidFill>
                  <a:srgbClr val="1B50FF"/>
                </a:solidFill>
                <a:latin typeface="Chivo" panose="00000500000000000000" pitchFamily="2" charset="0"/>
              </a:rPr>
              <a:t>Apropiación</a:t>
            </a:r>
            <a:endParaRPr lang="fr-FR" sz="700" b="1" dirty="0">
              <a:solidFill>
                <a:srgbClr val="1B50FF"/>
              </a:solidFill>
              <a:latin typeface="Chivo" panose="000005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53086" y="1168577"/>
            <a:ext cx="653882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rgbClr val="1B50FF"/>
                </a:solidFill>
                <a:latin typeface="Chivo" panose="00000500000000000000" pitchFamily="2" charset="0"/>
              </a:rPr>
              <a:t>Corrección</a:t>
            </a:r>
            <a:r>
              <a:rPr lang="fr-FR" sz="1600" b="1" dirty="0">
                <a:solidFill>
                  <a:srgbClr val="1B50FF"/>
                </a:solidFill>
                <a:latin typeface="Chivo" panose="00000500000000000000" pitchFamily="2" charset="0"/>
              </a:rPr>
              <a:t>:</a:t>
            </a:r>
          </a:p>
          <a:p>
            <a:r>
              <a:rPr lang="es-ES" sz="1600" dirty="0" smtClean="0">
                <a:solidFill>
                  <a:srgbClr val="1B50FF"/>
                </a:solidFill>
                <a:latin typeface="Chivo" panose="00000500000000000000" pitchFamily="2" charset="0"/>
              </a:rPr>
              <a:t>A </a:t>
            </a:r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= Los valores </a:t>
            </a:r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B = Las creencias </a:t>
            </a:r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C = Las convicciones </a:t>
            </a:r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D = Las Lenguas </a:t>
            </a:r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E = Los conocimientos y las </a:t>
            </a:r>
            <a:r>
              <a:rPr lang="es-ES" sz="1600" dirty="0" smtClean="0">
                <a:solidFill>
                  <a:srgbClr val="1B50FF"/>
                </a:solidFill>
                <a:latin typeface="Chivo" panose="00000500000000000000" pitchFamily="2" charset="0"/>
              </a:rPr>
              <a:t>artes</a:t>
            </a:r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sz="1600" b="1" dirty="0" smtClean="0">
                <a:solidFill>
                  <a:srgbClr val="1B50FF"/>
                </a:solidFill>
                <a:latin typeface="Chivo" panose="00000500000000000000" pitchFamily="2" charset="0"/>
              </a:rPr>
              <a:t>Repuestas </a:t>
            </a:r>
            <a:r>
              <a:rPr lang="es-ES" sz="1600" b="1" dirty="0">
                <a:solidFill>
                  <a:srgbClr val="1B50FF"/>
                </a:solidFill>
                <a:latin typeface="Chivo" panose="00000500000000000000" pitchFamily="2" charset="0"/>
              </a:rPr>
              <a:t>A, B, C, D et </a:t>
            </a:r>
            <a:r>
              <a:rPr lang="es-ES" sz="1600" b="1" dirty="0" smtClean="0">
                <a:solidFill>
                  <a:srgbClr val="1B50FF"/>
                </a:solidFill>
                <a:latin typeface="Chivo" panose="00000500000000000000" pitchFamily="2" charset="0"/>
              </a:rPr>
              <a:t>E</a:t>
            </a:r>
            <a:endParaRPr lang="fr-FR" sz="1600" b="1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sz="1600" b="1" dirty="0" smtClean="0">
                <a:solidFill>
                  <a:srgbClr val="1B50FF"/>
                </a:solidFill>
                <a:latin typeface="Chivo" panose="00000500000000000000" pitchFamily="2" charset="0"/>
              </a:rPr>
              <a:t>Comentario</a:t>
            </a:r>
            <a:r>
              <a:rPr lang="es-ES" sz="1600" b="1" dirty="0">
                <a:solidFill>
                  <a:srgbClr val="1B50FF"/>
                </a:solidFill>
                <a:latin typeface="Chivo" panose="00000500000000000000" pitchFamily="2" charset="0"/>
              </a:rPr>
              <a:t>: </a:t>
            </a:r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De hecho, la Declaración de Friburgo ofrece una definición extremadamente abierta y amplia de la cultura; lejos de limitarse a la visión del derecho de acceso a la cultura.</a:t>
            </a:r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"El término "cultura" abarca los valores, las creencias, las convicciones, las lenguas, los conocimientos y las artes, las tradiciones, las instituciones y los modos de vida a través de los cuales una persona o un grupo expresan su humanidad y los significados que dan a su existencia y desarrollo. "</a:t>
            </a:r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fr-FR" sz="1600" dirty="0">
                <a:solidFill>
                  <a:srgbClr val="1B50FF"/>
                </a:solidFill>
                <a:latin typeface="Chivo" panose="00000500000000000000" pitchFamily="2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96286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6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09696-8782-4BAD-8097-EF151A794B23}" type="slidenum">
              <a:rPr lang="fr-FR" smtClean="0"/>
              <a:t>13</a:t>
            </a:fld>
            <a:endParaRPr lang="fr-FR"/>
          </a:p>
        </p:txBody>
      </p:sp>
      <p:sp>
        <p:nvSpPr>
          <p:cNvPr id="7" name="Ellipse 6"/>
          <p:cNvSpPr>
            <a:spLocks noChangeAspect="1"/>
          </p:cNvSpPr>
          <p:nvPr/>
        </p:nvSpPr>
        <p:spPr>
          <a:xfrm>
            <a:off x="361890" y="5618633"/>
            <a:ext cx="1102843" cy="110284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700" b="1" dirty="0">
                <a:solidFill>
                  <a:srgbClr val="1B50FF"/>
                </a:solidFill>
                <a:latin typeface="Chivo" panose="00000500000000000000" pitchFamily="2" charset="0"/>
              </a:rPr>
              <a:t>Apropiación</a:t>
            </a:r>
            <a:endParaRPr lang="fr-FR" sz="700" b="1" dirty="0">
              <a:solidFill>
                <a:srgbClr val="1B50FF"/>
              </a:solidFill>
              <a:latin typeface="Chivo" panose="000005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70340" y="1152823"/>
            <a:ext cx="6668218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rgbClr val="4EFFB0"/>
                </a:solidFill>
                <a:latin typeface="Chivo" panose="00000500000000000000" pitchFamily="2" charset="0"/>
              </a:rPr>
              <a:t>2</a:t>
            </a:r>
            <a:r>
              <a:rPr lang="es-ES" b="1" dirty="0">
                <a:solidFill>
                  <a:srgbClr val="4EFFB0"/>
                </a:solidFill>
                <a:latin typeface="Chivo" panose="00000500000000000000" pitchFamily="2" charset="0"/>
              </a:rPr>
              <a:t>. El acompañamiento – ejercicio </a:t>
            </a:r>
            <a:r>
              <a:rPr lang="es-ES" b="1" dirty="0" smtClean="0">
                <a:solidFill>
                  <a:srgbClr val="4EFFB0"/>
                </a:solidFill>
                <a:latin typeface="Chivo" panose="00000500000000000000" pitchFamily="2" charset="0"/>
              </a:rPr>
              <a:t>1</a:t>
            </a:r>
            <a:endParaRPr lang="fr-FR" b="1" dirty="0">
              <a:solidFill>
                <a:srgbClr val="4EFFB0"/>
              </a:solidFill>
              <a:latin typeface="Chivo" panose="00000500000000000000" pitchFamily="2" charset="0"/>
            </a:endParaRPr>
          </a:p>
          <a:p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sz="1600" b="1" dirty="0" smtClean="0">
                <a:solidFill>
                  <a:srgbClr val="1B50FF"/>
                </a:solidFill>
                <a:latin typeface="Chivo" panose="00000500000000000000" pitchFamily="2" charset="0"/>
              </a:rPr>
              <a:t>Indicación</a:t>
            </a:r>
            <a:r>
              <a:rPr lang="es-ES" sz="1600" b="1" dirty="0">
                <a:solidFill>
                  <a:srgbClr val="1B50FF"/>
                </a:solidFill>
                <a:latin typeface="Chivo" panose="00000500000000000000" pitchFamily="2" charset="0"/>
              </a:rPr>
              <a:t>: </a:t>
            </a:r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Marca la respuesta correcta.</a:t>
            </a:r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endParaRPr lang="fr-FR" sz="1600" dirty="0" smtClean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sz="1600" dirty="0" smtClean="0">
                <a:solidFill>
                  <a:srgbClr val="1B50FF"/>
                </a:solidFill>
                <a:latin typeface="Chivo" panose="00000500000000000000" pitchFamily="2" charset="0"/>
              </a:rPr>
              <a:t>Esta forma de concebir la cultura... :</a:t>
            </a:r>
          </a:p>
          <a:p>
            <a:endParaRPr lang="fr-FR" sz="1600" dirty="0" smtClean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sz="1600" dirty="0" smtClean="0">
                <a:solidFill>
                  <a:srgbClr val="1B50FF"/>
                </a:solidFill>
                <a:latin typeface="Chivo" panose="00000500000000000000" pitchFamily="2" charset="0"/>
              </a:rPr>
              <a:t>A = permite un acompañamiento uniforme y estandarizado. </a:t>
            </a:r>
            <a:endParaRPr lang="fr-FR" sz="1600" dirty="0" smtClean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sz="1600" dirty="0" smtClean="0">
                <a:solidFill>
                  <a:srgbClr val="1B50FF"/>
                </a:solidFill>
                <a:latin typeface="Chivo" panose="00000500000000000000" pitchFamily="2" charset="0"/>
              </a:rPr>
              <a:t>B = permite un acompañamiento diferenciado. </a:t>
            </a:r>
            <a:endParaRPr lang="fr-FR" sz="1600" dirty="0" smtClean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91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09696-8782-4BAD-8097-EF151A794B23}" type="slidenum">
              <a:rPr lang="fr-FR" smtClean="0"/>
              <a:t>14</a:t>
            </a:fld>
            <a:endParaRPr lang="fr-FR"/>
          </a:p>
        </p:txBody>
      </p:sp>
      <p:sp>
        <p:nvSpPr>
          <p:cNvPr id="7" name="Ellipse 6"/>
          <p:cNvSpPr>
            <a:spLocks noChangeAspect="1"/>
          </p:cNvSpPr>
          <p:nvPr/>
        </p:nvSpPr>
        <p:spPr>
          <a:xfrm>
            <a:off x="361890" y="5618633"/>
            <a:ext cx="1102843" cy="110284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700" b="1" dirty="0">
                <a:solidFill>
                  <a:srgbClr val="1B50FF"/>
                </a:solidFill>
                <a:latin typeface="Chivo" panose="00000500000000000000" pitchFamily="2" charset="0"/>
              </a:rPr>
              <a:t>Apropiación</a:t>
            </a:r>
            <a:endParaRPr lang="fr-FR" sz="700" b="1" dirty="0">
              <a:solidFill>
                <a:srgbClr val="1B50FF"/>
              </a:solidFill>
              <a:latin typeface="Chivo" panose="000005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70340" y="1152823"/>
            <a:ext cx="666821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rgbClr val="1B50FF"/>
                </a:solidFill>
                <a:latin typeface="Chivo" panose="00000500000000000000" pitchFamily="2" charset="0"/>
              </a:rPr>
              <a:t>Corrección</a:t>
            </a:r>
            <a:r>
              <a:rPr lang="fr-FR" sz="1600" b="1" dirty="0">
                <a:solidFill>
                  <a:srgbClr val="1B50FF"/>
                </a:solidFill>
                <a:latin typeface="Chivo" panose="00000500000000000000" pitchFamily="2" charset="0"/>
              </a:rPr>
              <a:t>:</a:t>
            </a:r>
          </a:p>
          <a:p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sz="1600" dirty="0" smtClean="0">
                <a:solidFill>
                  <a:srgbClr val="1B50FF"/>
                </a:solidFill>
                <a:latin typeface="Chivo" panose="00000500000000000000" pitchFamily="2" charset="0"/>
              </a:rPr>
              <a:t>Esta </a:t>
            </a:r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forma de concebir la cultura… :</a:t>
            </a:r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A = permite un apoyo uniforme y estandarizado</a:t>
            </a:r>
            <a:r>
              <a:rPr lang="es-ES" sz="1600" dirty="0" smtClean="0">
                <a:solidFill>
                  <a:srgbClr val="1B50FF"/>
                </a:solidFill>
                <a:latin typeface="Chivo" panose="00000500000000000000" pitchFamily="2" charset="0"/>
              </a:rPr>
              <a:t>.</a:t>
            </a:r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B = permite un acompañamiento diferenciado. </a:t>
            </a:r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sz="1600" b="1" dirty="0" smtClean="0">
                <a:solidFill>
                  <a:srgbClr val="1B50FF"/>
                </a:solidFill>
                <a:latin typeface="Chivo" panose="00000500000000000000" pitchFamily="2" charset="0"/>
              </a:rPr>
              <a:t>Respuesta B</a:t>
            </a:r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sz="1600" b="1" dirty="0" smtClean="0">
                <a:solidFill>
                  <a:srgbClr val="1B50FF"/>
                </a:solidFill>
                <a:latin typeface="Chivo" panose="00000500000000000000" pitchFamily="2" charset="0"/>
              </a:rPr>
              <a:t>Comentario</a:t>
            </a:r>
            <a:r>
              <a:rPr lang="es-ES" sz="1600" b="1" dirty="0">
                <a:solidFill>
                  <a:srgbClr val="1B50FF"/>
                </a:solidFill>
                <a:latin typeface="Chivo" panose="00000500000000000000" pitchFamily="2" charset="0"/>
              </a:rPr>
              <a:t>: </a:t>
            </a:r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Un acompañamiento que respete los derechos culturales permite evitar la sistematización. Debe ser única, </a:t>
            </a:r>
            <a:r>
              <a:rPr lang="es-ES" sz="1600" dirty="0" err="1">
                <a:solidFill>
                  <a:srgbClr val="1B50FF"/>
                </a:solidFill>
                <a:latin typeface="Chivo" panose="00000500000000000000" pitchFamily="2" charset="0"/>
              </a:rPr>
              <a:t>co</a:t>
            </a:r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-construida, pensada en un contexto, para asegurar que es adecuada, aceptable y adaptada a la trayectoria vital de la persona.</a:t>
            </a:r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12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09696-8782-4BAD-8097-EF151A794B23}" type="slidenum">
              <a:rPr lang="fr-FR" smtClean="0"/>
              <a:t>15</a:t>
            </a:fld>
            <a:endParaRPr lang="fr-FR"/>
          </a:p>
        </p:txBody>
      </p:sp>
      <p:sp>
        <p:nvSpPr>
          <p:cNvPr id="7" name="Ellipse 6"/>
          <p:cNvSpPr>
            <a:spLocks noChangeAspect="1"/>
          </p:cNvSpPr>
          <p:nvPr/>
        </p:nvSpPr>
        <p:spPr>
          <a:xfrm>
            <a:off x="361890" y="5618633"/>
            <a:ext cx="1102843" cy="110284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700" b="1" dirty="0">
                <a:solidFill>
                  <a:srgbClr val="1B50FF"/>
                </a:solidFill>
                <a:latin typeface="Chivo" panose="00000500000000000000" pitchFamily="2" charset="0"/>
              </a:rPr>
              <a:t>Apropiación</a:t>
            </a:r>
            <a:endParaRPr lang="fr-FR" sz="700" b="1" dirty="0">
              <a:solidFill>
                <a:srgbClr val="1B50FF"/>
              </a:solidFill>
              <a:latin typeface="Chivo" panose="000005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61713" y="1165369"/>
            <a:ext cx="664234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rgbClr val="4EFFB0"/>
                </a:solidFill>
                <a:latin typeface="Chivo" panose="00000500000000000000" pitchFamily="2" charset="0"/>
              </a:rPr>
              <a:t>3</a:t>
            </a:r>
            <a:r>
              <a:rPr lang="es-ES" b="1" dirty="0">
                <a:solidFill>
                  <a:srgbClr val="4EFFB0"/>
                </a:solidFill>
                <a:latin typeface="Chivo" panose="00000500000000000000" pitchFamily="2" charset="0"/>
              </a:rPr>
              <a:t>. El acompañamiento – ejercicio </a:t>
            </a:r>
            <a:r>
              <a:rPr lang="es-ES" b="1" dirty="0" smtClean="0">
                <a:solidFill>
                  <a:srgbClr val="4EFFB0"/>
                </a:solidFill>
                <a:latin typeface="Chivo" panose="00000500000000000000" pitchFamily="2" charset="0"/>
              </a:rPr>
              <a:t>2</a:t>
            </a:r>
            <a:endParaRPr lang="fr-FR" b="1" dirty="0">
              <a:solidFill>
                <a:srgbClr val="4EFFB0"/>
              </a:solidFill>
              <a:latin typeface="Chivo" panose="00000500000000000000" pitchFamily="2" charset="0"/>
            </a:endParaRPr>
          </a:p>
          <a:p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sz="1600" b="1" dirty="0">
                <a:solidFill>
                  <a:srgbClr val="1B50FF"/>
                </a:solidFill>
                <a:latin typeface="Chivo" panose="00000500000000000000" pitchFamily="2" charset="0"/>
              </a:rPr>
              <a:t>Indicación: </a:t>
            </a:r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Marca la respuesta correcta</a:t>
            </a:r>
            <a:r>
              <a:rPr lang="es-ES" sz="1600" dirty="0" smtClean="0">
                <a:solidFill>
                  <a:srgbClr val="1B50FF"/>
                </a:solidFill>
                <a:latin typeface="Chivo" panose="00000500000000000000" pitchFamily="2" charset="0"/>
              </a:rPr>
              <a:t>.</a:t>
            </a:r>
          </a:p>
          <a:p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¿Qué actitudes se esperan de los participantes en un proceso de acompañamiento? </a:t>
            </a:r>
            <a:endParaRPr lang="es-ES" sz="1600" dirty="0" smtClean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endParaRPr lang="es-ES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sz="1600" dirty="0" smtClean="0">
                <a:solidFill>
                  <a:srgbClr val="1B50FF"/>
                </a:solidFill>
                <a:latin typeface="Chivo" panose="00000500000000000000" pitchFamily="2" charset="0"/>
              </a:rPr>
              <a:t>A </a:t>
            </a:r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= </a:t>
            </a:r>
            <a:r>
              <a:rPr lang="es-ES" sz="1600" dirty="0" smtClean="0">
                <a:solidFill>
                  <a:srgbClr val="1B50FF"/>
                </a:solidFill>
                <a:latin typeface="Chivo" panose="00000500000000000000" pitchFamily="2" charset="0"/>
              </a:rPr>
              <a:t>Humildes</a:t>
            </a:r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B = </a:t>
            </a:r>
            <a:r>
              <a:rPr lang="es-ES" sz="1600" dirty="0" smtClean="0">
                <a:solidFill>
                  <a:srgbClr val="1B50FF"/>
                </a:solidFill>
                <a:latin typeface="Chivo" panose="00000500000000000000" pitchFamily="2" charset="0"/>
              </a:rPr>
              <a:t>Responsables </a:t>
            </a:r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C = </a:t>
            </a:r>
            <a:r>
              <a:rPr lang="es-ES" sz="1600" dirty="0" smtClean="0">
                <a:solidFill>
                  <a:srgbClr val="1B50FF"/>
                </a:solidFill>
                <a:latin typeface="Chivo" panose="00000500000000000000" pitchFamily="2" charset="0"/>
              </a:rPr>
              <a:t>Sumisos </a:t>
            </a:r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D = </a:t>
            </a:r>
            <a:r>
              <a:rPr lang="es-ES" sz="1600" dirty="0" smtClean="0">
                <a:solidFill>
                  <a:srgbClr val="1B50FF"/>
                </a:solidFill>
                <a:latin typeface="Chivo" panose="00000500000000000000" pitchFamily="2" charset="0"/>
              </a:rPr>
              <a:t>Autoritarios </a:t>
            </a:r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50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09696-8782-4BAD-8097-EF151A794B23}" type="slidenum">
              <a:rPr lang="fr-FR" smtClean="0"/>
              <a:t>16</a:t>
            </a:fld>
            <a:endParaRPr lang="fr-FR"/>
          </a:p>
        </p:txBody>
      </p:sp>
      <p:sp>
        <p:nvSpPr>
          <p:cNvPr id="7" name="Ellipse 6"/>
          <p:cNvSpPr>
            <a:spLocks noChangeAspect="1"/>
          </p:cNvSpPr>
          <p:nvPr/>
        </p:nvSpPr>
        <p:spPr>
          <a:xfrm>
            <a:off x="361890" y="5618633"/>
            <a:ext cx="1102843" cy="110284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700" b="1" dirty="0">
                <a:solidFill>
                  <a:srgbClr val="1B50FF"/>
                </a:solidFill>
                <a:latin typeface="Chivo" panose="00000500000000000000" pitchFamily="2" charset="0"/>
              </a:rPr>
              <a:t>Apropiación</a:t>
            </a:r>
            <a:endParaRPr lang="fr-FR" sz="700" b="1" dirty="0">
              <a:solidFill>
                <a:srgbClr val="1B50FF"/>
              </a:solidFill>
              <a:latin typeface="Chivo" panose="000005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61713" y="1165369"/>
            <a:ext cx="664234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rgbClr val="1B50FF"/>
                </a:solidFill>
                <a:latin typeface="Chivo" panose="00000500000000000000" pitchFamily="2" charset="0"/>
              </a:rPr>
              <a:t>Corrección</a:t>
            </a:r>
            <a:r>
              <a:rPr lang="fr-FR" sz="1600" b="1" dirty="0">
                <a:solidFill>
                  <a:srgbClr val="1B50FF"/>
                </a:solidFill>
                <a:latin typeface="Chivo" panose="00000500000000000000" pitchFamily="2" charset="0"/>
              </a:rPr>
              <a:t>:</a:t>
            </a:r>
          </a:p>
          <a:p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fr-FR" sz="1600" dirty="0" smtClean="0">
                <a:solidFill>
                  <a:srgbClr val="1B50FF"/>
                </a:solidFill>
                <a:latin typeface="Chivo" panose="00000500000000000000" pitchFamily="2" charset="0"/>
              </a:rPr>
              <a:t>A = </a:t>
            </a:r>
            <a:r>
              <a:rPr lang="fr-FR" sz="1600" dirty="0" err="1" smtClean="0">
                <a:solidFill>
                  <a:srgbClr val="1B50FF"/>
                </a:solidFill>
                <a:latin typeface="Chivo" panose="00000500000000000000" pitchFamily="2" charset="0"/>
              </a:rPr>
              <a:t>Humildes</a:t>
            </a:r>
            <a:r>
              <a:rPr lang="fr-FR" sz="1600" dirty="0" smtClean="0">
                <a:solidFill>
                  <a:srgbClr val="1B50FF"/>
                </a:solidFill>
                <a:latin typeface="Chivo" panose="00000500000000000000" pitchFamily="2" charset="0"/>
              </a:rPr>
              <a:t>  </a:t>
            </a:r>
          </a:p>
          <a:p>
            <a:r>
              <a:rPr lang="fr-FR" sz="1600" dirty="0" smtClean="0">
                <a:solidFill>
                  <a:srgbClr val="1B50FF"/>
                </a:solidFill>
                <a:latin typeface="Chivo" panose="00000500000000000000" pitchFamily="2" charset="0"/>
              </a:rPr>
              <a:t>B = Responsables </a:t>
            </a:r>
          </a:p>
          <a:p>
            <a:r>
              <a:rPr lang="fr-FR" sz="1600" dirty="0" smtClean="0">
                <a:solidFill>
                  <a:srgbClr val="1B50FF"/>
                </a:solidFill>
                <a:latin typeface="Chivo" panose="00000500000000000000" pitchFamily="2" charset="0"/>
              </a:rPr>
              <a:t>C = </a:t>
            </a:r>
            <a:r>
              <a:rPr lang="fr-FR" sz="1600" dirty="0" err="1" smtClean="0">
                <a:solidFill>
                  <a:srgbClr val="1B50FF"/>
                </a:solidFill>
                <a:latin typeface="Chivo" panose="00000500000000000000" pitchFamily="2" charset="0"/>
              </a:rPr>
              <a:t>Sumisos</a:t>
            </a:r>
            <a:r>
              <a:rPr lang="fr-FR" sz="1600" dirty="0" smtClean="0">
                <a:solidFill>
                  <a:srgbClr val="1B50FF"/>
                </a:solidFill>
                <a:latin typeface="Chivo" panose="00000500000000000000" pitchFamily="2" charset="0"/>
              </a:rPr>
              <a:t> </a:t>
            </a:r>
          </a:p>
          <a:p>
            <a:r>
              <a:rPr lang="fr-FR" sz="1600" dirty="0" smtClean="0">
                <a:solidFill>
                  <a:srgbClr val="1B50FF"/>
                </a:solidFill>
                <a:latin typeface="Chivo" panose="00000500000000000000" pitchFamily="2" charset="0"/>
              </a:rPr>
              <a:t>D = </a:t>
            </a:r>
            <a:r>
              <a:rPr lang="fr-FR" sz="1600" dirty="0" err="1" smtClean="0">
                <a:solidFill>
                  <a:srgbClr val="1B50FF"/>
                </a:solidFill>
                <a:latin typeface="Chivo" panose="00000500000000000000" pitchFamily="2" charset="0"/>
              </a:rPr>
              <a:t>Autoritarios</a:t>
            </a:r>
            <a:r>
              <a:rPr lang="fr-FR" sz="1600" dirty="0" smtClean="0">
                <a:solidFill>
                  <a:srgbClr val="1B50FF"/>
                </a:solidFill>
                <a:latin typeface="Chivo" panose="00000500000000000000" pitchFamily="2" charset="0"/>
              </a:rPr>
              <a:t> </a:t>
            </a:r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fr-FR" sz="1600" b="1" dirty="0" err="1" smtClean="0">
                <a:solidFill>
                  <a:srgbClr val="1B50FF"/>
                </a:solidFill>
                <a:latin typeface="Chivo" panose="00000500000000000000" pitchFamily="2" charset="0"/>
              </a:rPr>
              <a:t>Respuestas</a:t>
            </a:r>
            <a:r>
              <a:rPr lang="fr-FR" sz="1600" b="1" dirty="0" smtClean="0">
                <a:solidFill>
                  <a:srgbClr val="1B50FF"/>
                </a:solidFill>
                <a:latin typeface="Chivo" panose="00000500000000000000" pitchFamily="2" charset="0"/>
              </a:rPr>
              <a:t> A et B</a:t>
            </a:r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sz="1600" b="1" dirty="0" smtClean="0">
                <a:solidFill>
                  <a:srgbClr val="1B50FF"/>
                </a:solidFill>
                <a:latin typeface="Chivo" panose="00000500000000000000" pitchFamily="2" charset="0"/>
              </a:rPr>
              <a:t>Comentario</a:t>
            </a:r>
            <a:r>
              <a:rPr lang="es-ES" sz="1600" b="1" dirty="0">
                <a:solidFill>
                  <a:srgbClr val="1B50FF"/>
                </a:solidFill>
                <a:latin typeface="Chivo" panose="00000500000000000000" pitchFamily="2" charset="0"/>
              </a:rPr>
              <a:t>: </a:t>
            </a:r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Un acompañamiento respetuoso de los derechos culturales no puede existir sin una postura de humildad y responsabilidad. Por otro lado, no se espera la sumisión porque contradice la afirmación de que cada persona tiene derecho a elegir su identidad cultural y a ejercer su libertad. La reservada no es deseable porque podría limitar la riqueza de la reciprocidad de las contribuciones.</a:t>
            </a:r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1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09696-8782-4BAD-8097-EF151A794B23}" type="slidenum">
              <a:rPr lang="fr-FR" smtClean="0"/>
              <a:t>17</a:t>
            </a:fld>
            <a:endParaRPr lang="fr-FR"/>
          </a:p>
        </p:txBody>
      </p:sp>
      <p:sp>
        <p:nvSpPr>
          <p:cNvPr id="7" name="Ellipse 6"/>
          <p:cNvSpPr>
            <a:spLocks noChangeAspect="1"/>
          </p:cNvSpPr>
          <p:nvPr/>
        </p:nvSpPr>
        <p:spPr>
          <a:xfrm>
            <a:off x="361890" y="5618633"/>
            <a:ext cx="1102843" cy="110284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700" b="1" dirty="0">
                <a:solidFill>
                  <a:srgbClr val="1B50FF"/>
                </a:solidFill>
                <a:latin typeface="Chivo" panose="00000500000000000000" pitchFamily="2" charset="0"/>
              </a:rPr>
              <a:t>Apropiación</a:t>
            </a:r>
            <a:endParaRPr lang="fr-FR" sz="700" b="1" dirty="0">
              <a:solidFill>
                <a:srgbClr val="1B50FF"/>
              </a:solidFill>
              <a:latin typeface="Chivo" panose="000005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78965" y="1171611"/>
            <a:ext cx="662508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rgbClr val="4EFFB0"/>
                </a:solidFill>
                <a:latin typeface="Chivo" panose="00000500000000000000" pitchFamily="2" charset="0"/>
              </a:rPr>
              <a:t>4</a:t>
            </a:r>
            <a:r>
              <a:rPr lang="es-ES" b="1" dirty="0">
                <a:solidFill>
                  <a:srgbClr val="4EFFB0"/>
                </a:solidFill>
                <a:latin typeface="Chivo" panose="00000500000000000000" pitchFamily="2" charset="0"/>
              </a:rPr>
              <a:t>. El acompañamiento – ejercicio </a:t>
            </a:r>
            <a:r>
              <a:rPr lang="es-ES" b="1" dirty="0" smtClean="0">
                <a:solidFill>
                  <a:srgbClr val="4EFFB0"/>
                </a:solidFill>
                <a:latin typeface="Chivo" panose="00000500000000000000" pitchFamily="2" charset="0"/>
              </a:rPr>
              <a:t>3</a:t>
            </a:r>
            <a:endParaRPr lang="fr-FR" b="1" dirty="0">
              <a:solidFill>
                <a:srgbClr val="4EFFB0"/>
              </a:solidFill>
              <a:latin typeface="Chivo" panose="00000500000000000000" pitchFamily="2" charset="0"/>
            </a:endParaRPr>
          </a:p>
          <a:p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sz="1600" b="1" dirty="0" smtClean="0">
                <a:solidFill>
                  <a:srgbClr val="1B50FF"/>
                </a:solidFill>
                <a:latin typeface="Chivo" panose="00000500000000000000" pitchFamily="2" charset="0"/>
              </a:rPr>
              <a:t>Indicación</a:t>
            </a:r>
            <a:r>
              <a:rPr lang="es-ES" sz="1600" b="1" dirty="0">
                <a:solidFill>
                  <a:srgbClr val="1B50FF"/>
                </a:solidFill>
                <a:latin typeface="Chivo" panose="00000500000000000000" pitchFamily="2" charset="0"/>
              </a:rPr>
              <a:t>: </a:t>
            </a:r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Marca la respuesta correcta</a:t>
            </a:r>
            <a:r>
              <a:rPr lang="es-ES" sz="1600" dirty="0" smtClean="0">
                <a:solidFill>
                  <a:srgbClr val="1B50FF"/>
                </a:solidFill>
                <a:latin typeface="Chivo" panose="00000500000000000000" pitchFamily="2" charset="0"/>
              </a:rPr>
              <a:t>.</a:t>
            </a:r>
          </a:p>
          <a:p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Un acompañamiento que respeta los derechos culturales se construye sobre la base … </a:t>
            </a:r>
            <a:r>
              <a:rPr lang="es-ES" sz="1600" dirty="0" smtClean="0">
                <a:solidFill>
                  <a:srgbClr val="1B50FF"/>
                </a:solidFill>
                <a:latin typeface="Chivo" panose="00000500000000000000" pitchFamily="2" charset="0"/>
              </a:rPr>
              <a:t>:</a:t>
            </a:r>
          </a:p>
          <a:p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A = teniendo en cuenta los aspectos particulares de cada individuo.</a:t>
            </a:r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B = de la adecuación a las competencias del acompañante.</a:t>
            </a:r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C = de las nuevas perspectivas de decisión.</a:t>
            </a:r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D = del respeto por la trayectoria vital de la persona. </a:t>
            </a:r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E = de las aportaciones recíprocas del acompañante y de la persona acompañada.</a:t>
            </a:r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58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09696-8782-4BAD-8097-EF151A794B23}" type="slidenum">
              <a:rPr lang="fr-FR" smtClean="0"/>
              <a:t>18</a:t>
            </a:fld>
            <a:endParaRPr lang="fr-FR"/>
          </a:p>
        </p:txBody>
      </p:sp>
      <p:sp>
        <p:nvSpPr>
          <p:cNvPr id="7" name="Ellipse 6"/>
          <p:cNvSpPr>
            <a:spLocks noChangeAspect="1"/>
          </p:cNvSpPr>
          <p:nvPr/>
        </p:nvSpPr>
        <p:spPr>
          <a:xfrm>
            <a:off x="361890" y="5618633"/>
            <a:ext cx="1102843" cy="110284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700" b="1" dirty="0">
                <a:solidFill>
                  <a:srgbClr val="1B50FF"/>
                </a:solidFill>
                <a:latin typeface="Chivo" panose="00000500000000000000" pitchFamily="2" charset="0"/>
              </a:rPr>
              <a:t>Apropiación</a:t>
            </a:r>
            <a:endParaRPr lang="fr-FR" sz="700" b="1" dirty="0">
              <a:solidFill>
                <a:srgbClr val="1B50FF"/>
              </a:solidFill>
              <a:latin typeface="Chivo" panose="000005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78965" y="1171611"/>
            <a:ext cx="6625087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rgbClr val="1B50FF"/>
                </a:solidFill>
                <a:latin typeface="Chivo" panose="00000500000000000000" pitchFamily="2" charset="0"/>
              </a:rPr>
              <a:t>Corrección</a:t>
            </a:r>
            <a:r>
              <a:rPr lang="es-ES" sz="1600" b="1" dirty="0">
                <a:solidFill>
                  <a:srgbClr val="1B50FF"/>
                </a:solidFill>
                <a:latin typeface="Chivo" panose="00000500000000000000" pitchFamily="2" charset="0"/>
              </a:rPr>
              <a:t>:</a:t>
            </a:r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sz="1600" dirty="0" smtClean="0">
                <a:solidFill>
                  <a:srgbClr val="1B50FF"/>
                </a:solidFill>
                <a:latin typeface="Chivo" panose="00000500000000000000" pitchFamily="2" charset="0"/>
              </a:rPr>
              <a:t>Un </a:t>
            </a:r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acompañamiento que respeta los derechos culturales se construye sobre la base … </a:t>
            </a:r>
            <a:r>
              <a:rPr lang="es-ES" sz="1600" dirty="0" smtClean="0">
                <a:solidFill>
                  <a:srgbClr val="1B50FF"/>
                </a:solidFill>
                <a:latin typeface="Chivo" panose="00000500000000000000" pitchFamily="2" charset="0"/>
              </a:rPr>
              <a:t>:</a:t>
            </a:r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fr-FR" sz="1600" dirty="0">
                <a:solidFill>
                  <a:srgbClr val="1B50FF"/>
                </a:solidFill>
                <a:latin typeface="Chivo" panose="00000500000000000000" pitchFamily="2" charset="0"/>
              </a:rPr>
              <a:t>A = </a:t>
            </a:r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teniendo en cuenta los aspectos particulares de cada individuo.</a:t>
            </a:r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fr-FR" sz="1600" dirty="0">
                <a:solidFill>
                  <a:srgbClr val="1B50FF"/>
                </a:solidFill>
                <a:latin typeface="Chivo" panose="00000500000000000000" pitchFamily="2" charset="0"/>
              </a:rPr>
              <a:t>B = </a:t>
            </a:r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de la adecuación a las competencias del acompañante.</a:t>
            </a:r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fr-FR" sz="1600" dirty="0">
                <a:solidFill>
                  <a:srgbClr val="1B50FF"/>
                </a:solidFill>
                <a:latin typeface="Chivo" panose="00000500000000000000" pitchFamily="2" charset="0"/>
              </a:rPr>
              <a:t>C = </a:t>
            </a:r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de las nuevas perspectivas de decisión.</a:t>
            </a:r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fr-FR" sz="1600" dirty="0">
                <a:solidFill>
                  <a:srgbClr val="1B50FF"/>
                </a:solidFill>
                <a:latin typeface="Chivo" panose="00000500000000000000" pitchFamily="2" charset="0"/>
              </a:rPr>
              <a:t>D = </a:t>
            </a:r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del respeto por la trayectoria vital de la persona. </a:t>
            </a:r>
            <a:r>
              <a:rPr lang="fr-FR" sz="1600" dirty="0">
                <a:solidFill>
                  <a:srgbClr val="1B50FF"/>
                </a:solidFill>
                <a:latin typeface="Chivo" panose="00000500000000000000" pitchFamily="2" charset="0"/>
              </a:rPr>
              <a:t> </a:t>
            </a:r>
          </a:p>
          <a:p>
            <a:r>
              <a:rPr lang="fr-FR" sz="1600" dirty="0">
                <a:solidFill>
                  <a:srgbClr val="1B50FF"/>
                </a:solidFill>
                <a:latin typeface="Chivo" panose="00000500000000000000" pitchFamily="2" charset="0"/>
              </a:rPr>
              <a:t>E = </a:t>
            </a:r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de las aportaciones recíprocas del acompañante y de la persona acompañada. </a:t>
            </a:r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sz="1600" b="1" dirty="0" smtClean="0">
                <a:solidFill>
                  <a:srgbClr val="1B50FF"/>
                </a:solidFill>
                <a:latin typeface="Chivo" panose="00000500000000000000" pitchFamily="2" charset="0"/>
              </a:rPr>
              <a:t>Respuestas </a:t>
            </a:r>
            <a:r>
              <a:rPr lang="es-ES" sz="1600" b="1" dirty="0">
                <a:solidFill>
                  <a:srgbClr val="1B50FF"/>
                </a:solidFill>
                <a:latin typeface="Chivo" panose="00000500000000000000" pitchFamily="2" charset="0"/>
              </a:rPr>
              <a:t>A, C, D y E</a:t>
            </a:r>
            <a:endParaRPr lang="fr-FR" sz="1600" b="1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sz="1600" b="1" dirty="0" smtClean="0">
                <a:solidFill>
                  <a:srgbClr val="1B50FF"/>
                </a:solidFill>
                <a:latin typeface="Chivo" panose="00000500000000000000" pitchFamily="2" charset="0"/>
              </a:rPr>
              <a:t>Comentario</a:t>
            </a:r>
            <a:r>
              <a:rPr lang="es-ES" sz="1600" b="1" dirty="0">
                <a:solidFill>
                  <a:srgbClr val="1B50FF"/>
                </a:solidFill>
                <a:latin typeface="Chivo" panose="00000500000000000000" pitchFamily="2" charset="0"/>
              </a:rPr>
              <a:t>: </a:t>
            </a:r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Un acompañamiento respetuoso de los derechos culturales no puede basarse solamente en las habilidades del acompañante sino sobre la persona en su totalidad. Tampoco puede privilegiar a uno de los protagonistas del acompañamiento en detrimento del otro.</a:t>
            </a:r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47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09696-8782-4BAD-8097-EF151A794B23}" type="slidenum">
              <a:rPr lang="fr-FR" smtClean="0"/>
              <a:t>19</a:t>
            </a:fld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2037806" y="1271451"/>
            <a:ext cx="6834594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rgbClr val="4EFFB0"/>
                </a:solidFill>
                <a:latin typeface="Chivo" panose="00000500000000000000" pitchFamily="2" charset="0"/>
              </a:rPr>
              <a:t>Práctica reflexiva</a:t>
            </a:r>
            <a:endParaRPr lang="fr-FR" b="1" dirty="0" smtClean="0">
              <a:solidFill>
                <a:srgbClr val="4EFFB0"/>
              </a:solidFill>
              <a:latin typeface="Chivo" panose="00000500000000000000" pitchFamily="2" charset="0"/>
            </a:endParaRPr>
          </a:p>
          <a:p>
            <a:endParaRPr lang="fr-FR" sz="1600" i="1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Ahora, si lo deseas, puedes establecer el vínculo con tus prácticas profesionales, completando las otras secciones de tu Cuaderno de Aprendizaje de CHANGE OF VIEW</a:t>
            </a:r>
            <a:r>
              <a:rPr lang="es-ES" sz="1600" dirty="0" smtClean="0">
                <a:solidFill>
                  <a:srgbClr val="1B50FF"/>
                </a:solidFill>
                <a:latin typeface="Chivo" panose="00000500000000000000" pitchFamily="2" charset="0"/>
              </a:rPr>
              <a:t>:</a:t>
            </a:r>
          </a:p>
          <a:p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- La expresión </a:t>
            </a:r>
            <a:r>
              <a:rPr lang="es-ES" sz="1600" i="1" dirty="0" smtClean="0">
                <a:solidFill>
                  <a:srgbClr val="1B50FF"/>
                </a:solidFill>
                <a:latin typeface="Chivo" panose="00000500000000000000" pitchFamily="2" charset="0"/>
              </a:rPr>
              <a:t>“¿</a:t>
            </a:r>
            <a:r>
              <a:rPr lang="es-ES" sz="1600" i="1" dirty="0">
                <a:solidFill>
                  <a:srgbClr val="1B50FF"/>
                </a:solidFill>
                <a:latin typeface="Chivo" panose="00000500000000000000" pitchFamily="2" charset="0"/>
              </a:rPr>
              <a:t>Cómo me siento</a:t>
            </a:r>
            <a:r>
              <a:rPr lang="es-ES" sz="1600" i="1" dirty="0" smtClean="0">
                <a:solidFill>
                  <a:srgbClr val="1B50FF"/>
                </a:solidFill>
                <a:latin typeface="Chivo" panose="00000500000000000000" pitchFamily="2" charset="0"/>
              </a:rPr>
              <a:t>?”</a:t>
            </a:r>
            <a:endParaRPr lang="fr-FR" sz="1600" i="1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- La expresión </a:t>
            </a:r>
            <a:r>
              <a:rPr lang="es-ES" sz="1600" i="1" dirty="0" smtClean="0">
                <a:solidFill>
                  <a:srgbClr val="1B50FF"/>
                </a:solidFill>
                <a:latin typeface="Chivo" panose="00000500000000000000" pitchFamily="2" charset="0"/>
              </a:rPr>
              <a:t>“¿</a:t>
            </a:r>
            <a:r>
              <a:rPr lang="es-ES" sz="1600" i="1" dirty="0">
                <a:solidFill>
                  <a:srgbClr val="1B50FF"/>
                </a:solidFill>
                <a:latin typeface="Chivo" panose="00000500000000000000" pitchFamily="2" charset="0"/>
              </a:rPr>
              <a:t>Qué ha cambiado en mis ojos</a:t>
            </a:r>
            <a:r>
              <a:rPr lang="es-ES" sz="1600" i="1" dirty="0" smtClean="0">
                <a:solidFill>
                  <a:srgbClr val="1B50FF"/>
                </a:solidFill>
                <a:latin typeface="Chivo" panose="00000500000000000000" pitchFamily="2" charset="0"/>
              </a:rPr>
              <a:t>?”</a:t>
            </a:r>
            <a:endParaRPr lang="fr-FR" sz="1600" i="1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- La expresión </a:t>
            </a:r>
            <a:r>
              <a:rPr lang="es-ES" sz="1600" i="1" dirty="0" smtClean="0">
                <a:solidFill>
                  <a:srgbClr val="1B50FF"/>
                </a:solidFill>
                <a:latin typeface="Chivo" panose="00000500000000000000" pitchFamily="2" charset="0"/>
              </a:rPr>
              <a:t>“¿</a:t>
            </a:r>
            <a:r>
              <a:rPr lang="es-ES" sz="1600" i="1" dirty="0">
                <a:solidFill>
                  <a:srgbClr val="1B50FF"/>
                </a:solidFill>
                <a:latin typeface="Chivo" panose="00000500000000000000" pitchFamily="2" charset="0"/>
              </a:rPr>
              <a:t>Cómo pienso ponerlo en práctica</a:t>
            </a:r>
            <a:r>
              <a:rPr lang="es-ES" sz="1600" i="1" dirty="0" smtClean="0">
                <a:solidFill>
                  <a:srgbClr val="1B50FF"/>
                </a:solidFill>
                <a:latin typeface="Chivo" panose="00000500000000000000" pitchFamily="2" charset="0"/>
              </a:rPr>
              <a:t>?”</a:t>
            </a:r>
            <a:endParaRPr lang="fr-FR" sz="1600" i="1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- La expresión </a:t>
            </a:r>
            <a:r>
              <a:rPr lang="es-ES" sz="1600" i="1" dirty="0" smtClean="0">
                <a:solidFill>
                  <a:srgbClr val="1B50FF"/>
                </a:solidFill>
                <a:latin typeface="Chivo" panose="00000500000000000000" pitchFamily="2" charset="0"/>
              </a:rPr>
              <a:t>“¿</a:t>
            </a:r>
            <a:r>
              <a:rPr lang="es-ES" sz="1600" i="1" dirty="0">
                <a:solidFill>
                  <a:srgbClr val="1B50FF"/>
                </a:solidFill>
                <a:latin typeface="Chivo" panose="00000500000000000000" pitchFamily="2" charset="0"/>
              </a:rPr>
              <a:t>Sobre qué me gustaría saber más</a:t>
            </a:r>
            <a:r>
              <a:rPr lang="es-ES" sz="1600" i="1" dirty="0" smtClean="0">
                <a:solidFill>
                  <a:srgbClr val="1B50FF"/>
                </a:solidFill>
                <a:latin typeface="Chivo" panose="00000500000000000000" pitchFamily="2" charset="0"/>
              </a:rPr>
              <a:t>?”</a:t>
            </a:r>
            <a:endParaRPr lang="fr-FR" sz="1600" i="1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pPr marL="285750" indent="-285750">
              <a:buFontTx/>
              <a:buChar char="-"/>
            </a:pPr>
            <a:endParaRPr lang="fr-FR" sz="1600" i="1" dirty="0">
              <a:solidFill>
                <a:srgbClr val="1B50FF"/>
              </a:solidFill>
              <a:latin typeface="Chivo" panose="00000500000000000000" pitchFamily="2" charset="0"/>
            </a:endParaRPr>
          </a:p>
        </p:txBody>
      </p:sp>
      <p:sp>
        <p:nvSpPr>
          <p:cNvPr id="5" name="Ellipse 4"/>
          <p:cNvSpPr>
            <a:spLocks noChangeAspect="1"/>
          </p:cNvSpPr>
          <p:nvPr/>
        </p:nvSpPr>
        <p:spPr>
          <a:xfrm>
            <a:off x="361890" y="5618633"/>
            <a:ext cx="1102843" cy="110284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700" b="1" dirty="0">
                <a:solidFill>
                  <a:srgbClr val="1B50FF"/>
                </a:solidFill>
                <a:latin typeface="Chivo" panose="00000500000000000000" pitchFamily="2" charset="0"/>
              </a:rPr>
              <a:t>Práctica reflexiva</a:t>
            </a:r>
            <a:endParaRPr lang="fr-FR" sz="700" b="1" dirty="0">
              <a:solidFill>
                <a:srgbClr val="1B50FF"/>
              </a:solidFill>
              <a:latin typeface="Chiv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27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09696-8782-4BAD-8097-EF151A794B23}" type="slidenum">
              <a:rPr lang="fr-FR" smtClean="0"/>
              <a:t>2</a:t>
            </a:fld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2037806" y="1236616"/>
            <a:ext cx="66098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rgbClr val="4EFFB0"/>
                </a:solidFill>
                <a:latin typeface="Chivo" panose="00000500000000000000" pitchFamily="2" charset="0"/>
              </a:rPr>
              <a:t>Resumen </a:t>
            </a:r>
            <a:r>
              <a:rPr lang="es-ES" sz="2000" b="1" dirty="0">
                <a:solidFill>
                  <a:srgbClr val="4EFFB0"/>
                </a:solidFill>
                <a:latin typeface="Chivo" panose="00000500000000000000" pitchFamily="2" charset="0"/>
              </a:rPr>
              <a:t>de la secuencia didáctica</a:t>
            </a:r>
            <a:r>
              <a:rPr lang="fr-FR" sz="2000" b="1" dirty="0">
                <a:solidFill>
                  <a:srgbClr val="4EFFB0"/>
                </a:solidFill>
                <a:latin typeface="Chivo" panose="00000500000000000000" pitchFamily="2" charset="0"/>
              </a:rPr>
              <a:t> :</a:t>
            </a:r>
          </a:p>
        </p:txBody>
      </p:sp>
      <p:graphicFrame>
        <p:nvGraphicFramePr>
          <p:cNvPr id="17" name="Tableau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2677656"/>
              </p:ext>
            </p:extLst>
          </p:nvPr>
        </p:nvGraphicFramePr>
        <p:xfrm>
          <a:off x="2217025" y="2000591"/>
          <a:ext cx="6430585" cy="374904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635815">
                  <a:extLst>
                    <a:ext uri="{9D8B030D-6E8A-4147-A177-3AD203B41FA5}">
                      <a16:colId xmlns:a16="http://schemas.microsoft.com/office/drawing/2014/main" val="521946630"/>
                    </a:ext>
                  </a:extLst>
                </a:gridCol>
                <a:gridCol w="5794770">
                  <a:extLst>
                    <a:ext uri="{9D8B030D-6E8A-4147-A177-3AD203B41FA5}">
                      <a16:colId xmlns:a16="http://schemas.microsoft.com/office/drawing/2014/main" val="25221786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sz="2800" b="0" dirty="0">
                        <a:solidFill>
                          <a:srgbClr val="1B50FF"/>
                        </a:solidFill>
                        <a:latin typeface="Chivo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B5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600" b="1" u="sng" kern="1200" baseline="0" dirty="0" smtClean="0">
                          <a:solidFill>
                            <a:srgbClr val="1B50FF"/>
                          </a:solidFill>
                          <a:latin typeface="Chivo" panose="00000500000000000000" pitchFamily="2" charset="0"/>
                          <a:ea typeface="+mn-ea"/>
                          <a:cs typeface="+mn-cs"/>
                        </a:rPr>
                        <a:t>Entrar en materia:</a:t>
                      </a:r>
                      <a:r>
                        <a:rPr lang="es-ES" sz="1600" b="0" kern="1200" baseline="0" dirty="0" smtClean="0">
                          <a:solidFill>
                            <a:srgbClr val="1B50FF"/>
                          </a:solidFill>
                          <a:latin typeface="Chivo" panose="00000500000000000000" pitchFamily="2" charset="0"/>
                          <a:ea typeface="+mn-ea"/>
                          <a:cs typeface="+mn-cs"/>
                        </a:rPr>
                        <a:t> el plan de la secuencia</a:t>
                      </a:r>
                      <a:endParaRPr lang="fr-FR" sz="1600" b="0" kern="1200" baseline="0" dirty="0">
                        <a:solidFill>
                          <a:srgbClr val="1B50FF"/>
                        </a:solidFill>
                        <a:latin typeface="Chivo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B5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8759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fr-FR" sz="2800" b="0" dirty="0">
                        <a:solidFill>
                          <a:srgbClr val="1B50FF"/>
                        </a:solidFill>
                        <a:latin typeface="Chivo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B5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600" b="1" u="sng" kern="1200" baseline="0" dirty="0" smtClean="0">
                          <a:solidFill>
                            <a:srgbClr val="1B50FF"/>
                          </a:solidFill>
                          <a:latin typeface="Chivo" panose="00000500000000000000" pitchFamily="2" charset="0"/>
                          <a:ea typeface="+mn-ea"/>
                          <a:cs typeface="+mn-cs"/>
                        </a:rPr>
                        <a:t>Práctica reflexiva:</a:t>
                      </a:r>
                      <a:r>
                        <a:rPr lang="es-ES" sz="1600" b="0" kern="1200" baseline="0" dirty="0" smtClean="0">
                          <a:solidFill>
                            <a:srgbClr val="1B50FF"/>
                          </a:solidFill>
                          <a:latin typeface="Chivo" panose="00000500000000000000" pitchFamily="2" charset="0"/>
                          <a:ea typeface="+mn-ea"/>
                          <a:cs typeface="+mn-cs"/>
                        </a:rPr>
                        <a:t> algunos ejercicios o bien un </a:t>
                      </a:r>
                      <a:r>
                        <a:rPr lang="es-ES" sz="1600" b="0" kern="1200" baseline="0" dirty="0" err="1" smtClean="0">
                          <a:solidFill>
                            <a:srgbClr val="1B50FF"/>
                          </a:solidFill>
                          <a:latin typeface="Chivo" panose="00000500000000000000" pitchFamily="2" charset="0"/>
                          <a:ea typeface="+mn-ea"/>
                          <a:cs typeface="+mn-cs"/>
                        </a:rPr>
                        <a:t>teaser</a:t>
                      </a:r>
                      <a:r>
                        <a:rPr lang="es-ES" sz="1600" b="0" kern="1200" baseline="0" dirty="0" smtClean="0">
                          <a:solidFill>
                            <a:srgbClr val="1B50FF"/>
                          </a:solidFill>
                          <a:latin typeface="Chivo" panose="00000500000000000000" pitchFamily="2" charset="0"/>
                          <a:ea typeface="+mn-ea"/>
                          <a:cs typeface="+mn-cs"/>
                        </a:rPr>
                        <a:t> para que te ayuden a examinar el contenido antes del descubrimiento de la secuencia (tus pre-representaciones) y un tiempo de reflexión después del aprendizaje del contenido (¿qué has sentido y aprendido?)</a:t>
                      </a:r>
                      <a:endParaRPr lang="fr-FR" sz="1600" b="0" kern="1200" baseline="0" dirty="0">
                        <a:solidFill>
                          <a:srgbClr val="1B50FF"/>
                        </a:solidFill>
                        <a:latin typeface="Chivo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B5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9846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fr-FR" sz="2800" b="0" dirty="0">
                        <a:solidFill>
                          <a:srgbClr val="1B50FF"/>
                        </a:solidFill>
                        <a:latin typeface="Chivo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B5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u="sng" kern="1200" baseline="0" dirty="0" smtClean="0">
                          <a:solidFill>
                            <a:srgbClr val="1B50FF"/>
                          </a:solidFill>
                          <a:latin typeface="Chivo" panose="00000500000000000000" pitchFamily="2" charset="0"/>
                          <a:ea typeface="+mn-ea"/>
                          <a:cs typeface="+mn-cs"/>
                        </a:rPr>
                        <a:t>Emoción / Cuerpo:</a:t>
                      </a:r>
                      <a:r>
                        <a:rPr lang="es-ES" sz="1600" b="0" kern="1200" baseline="0" dirty="0" smtClean="0">
                          <a:solidFill>
                            <a:srgbClr val="1B50FF"/>
                          </a:solidFill>
                          <a:latin typeface="Chivo" panose="00000500000000000000" pitchFamily="2" charset="0"/>
                          <a:ea typeface="+mn-ea"/>
                          <a:cs typeface="+mn-cs"/>
                        </a:rPr>
                        <a:t> para un buen acondicionamiento, se propone un tiempo de ejercicios de respiración antes y después del aprendizaje</a:t>
                      </a:r>
                      <a:endParaRPr lang="fr-FR" sz="1600" b="0" kern="1200" baseline="0" dirty="0">
                        <a:solidFill>
                          <a:srgbClr val="1B50FF"/>
                        </a:solidFill>
                        <a:latin typeface="Chivo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B5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0190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fr-FR" sz="2800" b="0" dirty="0">
                        <a:solidFill>
                          <a:srgbClr val="1B50FF"/>
                        </a:solidFill>
                        <a:latin typeface="Chivo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B5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600" b="1" u="sng" kern="1200" baseline="0" dirty="0" smtClean="0">
                          <a:solidFill>
                            <a:srgbClr val="1B50FF"/>
                          </a:solidFill>
                          <a:latin typeface="Chivo" panose="00000500000000000000" pitchFamily="2" charset="0"/>
                          <a:ea typeface="+mn-ea"/>
                          <a:cs typeface="+mn-cs"/>
                        </a:rPr>
                        <a:t>Concepto:</a:t>
                      </a:r>
                      <a:r>
                        <a:rPr lang="es-ES" sz="1600" b="0" kern="1200" baseline="0" dirty="0" smtClean="0">
                          <a:solidFill>
                            <a:srgbClr val="1B50FF"/>
                          </a:solidFill>
                          <a:latin typeface="Chivo" panose="00000500000000000000" pitchFamily="2" charset="0"/>
                          <a:ea typeface="+mn-ea"/>
                          <a:cs typeface="+mn-cs"/>
                        </a:rPr>
                        <a:t> el contenido de la secuencia</a:t>
                      </a:r>
                      <a:endParaRPr lang="fr-FR" sz="1600" b="0" kern="1200" baseline="0" dirty="0">
                        <a:solidFill>
                          <a:srgbClr val="1B50FF"/>
                        </a:solidFill>
                        <a:latin typeface="Chivo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B5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41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fr-FR" sz="2800" b="0" dirty="0">
                        <a:solidFill>
                          <a:srgbClr val="1B50FF"/>
                        </a:solidFill>
                        <a:latin typeface="Chivo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B5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u="sng" kern="1200" baseline="0" dirty="0" smtClean="0">
                          <a:solidFill>
                            <a:srgbClr val="1B50FF"/>
                          </a:solidFill>
                          <a:latin typeface="Chivo" panose="00000500000000000000" pitchFamily="2" charset="0"/>
                          <a:ea typeface="+mn-ea"/>
                          <a:cs typeface="+mn-cs"/>
                        </a:rPr>
                        <a:t>Tiempo de apropiación:</a:t>
                      </a:r>
                      <a:r>
                        <a:rPr lang="es-ES" sz="1600" b="0" kern="1200" baseline="0" dirty="0" smtClean="0">
                          <a:solidFill>
                            <a:srgbClr val="1B50FF"/>
                          </a:solidFill>
                          <a:latin typeface="Chivo" panose="00000500000000000000" pitchFamily="2" charset="0"/>
                          <a:ea typeface="+mn-ea"/>
                          <a:cs typeface="+mn-cs"/>
                        </a:rPr>
                        <a:t> los ejercicios y sus respuestas</a:t>
                      </a:r>
                      <a:endParaRPr lang="fr-FR" sz="1600" b="0" kern="1200" baseline="0" dirty="0" smtClean="0">
                        <a:solidFill>
                          <a:srgbClr val="1B50FF"/>
                        </a:solidFill>
                        <a:latin typeface="Chivo" panose="00000500000000000000" pitchFamily="2" charset="0"/>
                        <a:ea typeface="+mn-ea"/>
                        <a:cs typeface="+mn-cs"/>
                      </a:endParaRPr>
                    </a:p>
                    <a:p>
                      <a:pPr algn="l"/>
                      <a:endParaRPr lang="fr-FR" sz="1600" b="0" kern="1200" baseline="0" dirty="0">
                        <a:solidFill>
                          <a:srgbClr val="1B50FF"/>
                        </a:solidFill>
                        <a:latin typeface="Chivo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B5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5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5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1055140"/>
                  </a:ext>
                </a:extLst>
              </a:tr>
            </a:tbl>
          </a:graphicData>
        </a:graphic>
      </p:graphicFrame>
      <p:sp>
        <p:nvSpPr>
          <p:cNvPr id="18" name="Ellipse 17"/>
          <p:cNvSpPr/>
          <p:nvPr/>
        </p:nvSpPr>
        <p:spPr>
          <a:xfrm>
            <a:off x="2340178" y="2046237"/>
            <a:ext cx="357051" cy="3570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2340177" y="2601010"/>
            <a:ext cx="357051" cy="35705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2340177" y="3915532"/>
            <a:ext cx="357051" cy="3570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2336039" y="4713708"/>
            <a:ext cx="357051" cy="35705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2336039" y="5251956"/>
            <a:ext cx="357051" cy="35705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351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09696-8782-4BAD-8097-EF151A794B23}" type="slidenum">
              <a:rPr lang="fr-FR" smtClean="0"/>
              <a:t>20</a:t>
            </a:fld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2020389" y="1436914"/>
            <a:ext cx="685201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rgbClr val="4EFFB0"/>
                </a:solidFill>
                <a:latin typeface="Chivo" panose="00000500000000000000" pitchFamily="2" charset="0"/>
              </a:rPr>
              <a:t>Tiempo </a:t>
            </a:r>
            <a:r>
              <a:rPr lang="es-ES" b="1" dirty="0">
                <a:solidFill>
                  <a:srgbClr val="4EFFB0"/>
                </a:solidFill>
                <a:latin typeface="Chivo" panose="00000500000000000000" pitchFamily="2" charset="0"/>
              </a:rPr>
              <a:t>de </a:t>
            </a:r>
            <a:r>
              <a:rPr lang="es-ES" b="1" dirty="0" smtClean="0">
                <a:solidFill>
                  <a:srgbClr val="4EFFB0"/>
                </a:solidFill>
                <a:latin typeface="Chivo" panose="00000500000000000000" pitchFamily="2" charset="0"/>
              </a:rPr>
              <a:t>respiración</a:t>
            </a:r>
            <a:endParaRPr lang="fr-FR" b="1" dirty="0" smtClean="0">
              <a:solidFill>
                <a:srgbClr val="4EFFB0"/>
              </a:solidFill>
              <a:latin typeface="Chivo" panose="00000500000000000000" pitchFamily="2" charset="0"/>
            </a:endParaRPr>
          </a:p>
          <a:p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sz="1600" dirty="0" smtClean="0">
                <a:solidFill>
                  <a:srgbClr val="1B50FF"/>
                </a:solidFill>
                <a:latin typeface="Chivo" panose="00000500000000000000" pitchFamily="2" charset="0"/>
              </a:rPr>
              <a:t>Para </a:t>
            </a:r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terminar esta secuencia pedagógica, te sugerimos que te tomes otros 5-10 minutos de respiración, siguiendo </a:t>
            </a:r>
            <a:r>
              <a:rPr lang="es-ES" sz="1600" dirty="0" smtClean="0">
                <a:solidFill>
                  <a:srgbClr val="1B50FF"/>
                </a:solidFill>
                <a:latin typeface="Chivo" panose="00000500000000000000" pitchFamily="2" charset="0"/>
              </a:rPr>
              <a:t>las instrucciones.</a:t>
            </a:r>
          </a:p>
          <a:p>
            <a:endParaRPr lang="es-ES" sz="1600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Para </a:t>
            </a:r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</a:rPr>
              <a:t>descubrir las instrucciones, pulsa </a:t>
            </a:r>
            <a:r>
              <a:rPr lang="es-ES" sz="1600" dirty="0" smtClean="0">
                <a:solidFill>
                  <a:srgbClr val="1B50FF"/>
                </a:solidFill>
                <a:latin typeface="Chivo" panose="00000500000000000000" pitchFamily="2" charset="0"/>
              </a:rPr>
              <a:t>aquí: </a:t>
            </a:r>
          </a:p>
          <a:p>
            <a:endParaRPr lang="fr-FR" sz="1600" dirty="0">
              <a:solidFill>
                <a:srgbClr val="1B50FF"/>
              </a:solidFill>
              <a:latin typeface="Chivo" panose="00000500000000000000" pitchFamily="2" charset="0"/>
            </a:endParaRPr>
          </a:p>
        </p:txBody>
      </p:sp>
      <p:sp>
        <p:nvSpPr>
          <p:cNvPr id="5" name="Ellipse 4"/>
          <p:cNvSpPr>
            <a:spLocks noChangeAspect="1"/>
          </p:cNvSpPr>
          <p:nvPr/>
        </p:nvSpPr>
        <p:spPr>
          <a:xfrm>
            <a:off x="361890" y="5618633"/>
            <a:ext cx="1102843" cy="110284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700" b="1" dirty="0">
                <a:solidFill>
                  <a:srgbClr val="1B50FF"/>
                </a:solidFill>
                <a:latin typeface="Chivo" panose="00000500000000000000" pitchFamily="2" charset="0"/>
              </a:rPr>
              <a:t>Emoción / Cuerpo</a:t>
            </a:r>
            <a:endParaRPr lang="fr-FR" sz="700" b="1" dirty="0">
              <a:solidFill>
                <a:srgbClr val="1B50FF"/>
              </a:solidFill>
              <a:latin typeface="Chivo" panose="00000500000000000000" pitchFamily="2" charset="0"/>
            </a:endParaRPr>
          </a:p>
        </p:txBody>
      </p:sp>
      <p:pic>
        <p:nvPicPr>
          <p:cNvPr id="4" name="4.Le Panier_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00462" y="26445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09696-8782-4BAD-8097-EF151A794B23}" type="slidenum">
              <a:rPr lang="fr-FR" smtClean="0"/>
              <a:t>3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2040527" y="1401468"/>
            <a:ext cx="683187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rgbClr val="1B50FF"/>
                </a:solidFill>
                <a:latin typeface="Chivo" panose="00000500000000000000" pitchFamily="2" charset="0"/>
              </a:rPr>
              <a:t>Y </a:t>
            </a:r>
            <a:r>
              <a:rPr lang="es-ES" dirty="0">
                <a:solidFill>
                  <a:srgbClr val="1B50FF"/>
                </a:solidFill>
                <a:latin typeface="Chivo" panose="00000500000000000000" pitchFamily="2" charset="0"/>
              </a:rPr>
              <a:t>ahora</a:t>
            </a:r>
            <a:r>
              <a:rPr lang="es-ES" dirty="0" smtClean="0">
                <a:solidFill>
                  <a:srgbClr val="1B50FF"/>
                </a:solidFill>
                <a:latin typeface="Chivo" panose="00000500000000000000" pitchFamily="2" charset="0"/>
              </a:rPr>
              <a:t>,</a:t>
            </a:r>
          </a:p>
          <a:p>
            <a:endParaRPr lang="fr-FR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dirty="0">
                <a:solidFill>
                  <a:srgbClr val="1B50FF"/>
                </a:solidFill>
                <a:latin typeface="Chivo" panose="00000500000000000000" pitchFamily="2" charset="0"/>
              </a:rPr>
              <a:t>Consigue </a:t>
            </a:r>
            <a:r>
              <a:rPr lang="es-ES" b="1" dirty="0">
                <a:solidFill>
                  <a:srgbClr val="1B50FF"/>
                </a:solidFill>
                <a:latin typeface="Chivo" panose="00000500000000000000" pitchFamily="2" charset="0"/>
              </a:rPr>
              <a:t>el cuaderno de aprendizaje de CHANGE OF </a:t>
            </a:r>
            <a:r>
              <a:rPr lang="es-ES" b="1" dirty="0" smtClean="0">
                <a:solidFill>
                  <a:srgbClr val="1B50FF"/>
                </a:solidFill>
                <a:latin typeface="Chivo" panose="00000500000000000000" pitchFamily="2" charset="0"/>
              </a:rPr>
              <a:t>VIEW</a:t>
            </a:r>
            <a:r>
              <a:rPr lang="es-ES" dirty="0" smtClean="0">
                <a:solidFill>
                  <a:srgbClr val="1B50FF"/>
                </a:solidFill>
                <a:latin typeface="Chivo" panose="00000500000000000000" pitchFamily="2" charset="0"/>
              </a:rPr>
              <a:t>.</a:t>
            </a:r>
            <a:endParaRPr lang="es-ES" dirty="0" smtClean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endParaRPr lang="fr-FR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dirty="0">
                <a:solidFill>
                  <a:srgbClr val="1B50FF"/>
                </a:solidFill>
                <a:latin typeface="Chivo" panose="00000500000000000000" pitchFamily="2" charset="0"/>
              </a:rPr>
              <a:t>¿Qué es el cuaderno CHANGE OF VIEW </a:t>
            </a:r>
            <a:r>
              <a:rPr lang="es-ES" dirty="0" smtClean="0">
                <a:solidFill>
                  <a:srgbClr val="1B50FF"/>
                </a:solidFill>
                <a:latin typeface="Chivo" panose="00000500000000000000" pitchFamily="2" charset="0"/>
              </a:rPr>
              <a:t>?</a:t>
            </a:r>
          </a:p>
          <a:p>
            <a:endParaRPr lang="fr-FR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dirty="0">
                <a:solidFill>
                  <a:srgbClr val="1B50FF"/>
                </a:solidFill>
                <a:latin typeface="Chivo" panose="00000500000000000000" pitchFamily="2" charset="0"/>
              </a:rPr>
              <a:t>Es tu compañero a lo largo de tu descubrimiento del Referencial sobre el Empoderamiento. Contiene secciones que te permiten estructurar las anotaciones: tus anotaciones previas de los temas tratados, tus apuntes realizados durante la lectura de los contenidos, las soluciones a los ejercicios, tus sensaciones y tus conclusiones.</a:t>
            </a:r>
            <a:endParaRPr lang="fr-FR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endParaRPr lang="fr-BE" dirty="0" smtClean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endParaRPr lang="fr-BE" dirty="0" smtClean="0">
              <a:solidFill>
                <a:srgbClr val="C00000"/>
              </a:solidFill>
              <a:latin typeface="Chiv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99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09696-8782-4BAD-8097-EF151A794B23}" type="slidenum">
              <a:rPr lang="fr-FR" smtClean="0"/>
              <a:t>4</a:t>
            </a:fld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2010529" y="1360456"/>
            <a:ext cx="69787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rgbClr val="1B50FF"/>
                </a:solidFill>
                <a:latin typeface="Chivo" panose="00000500000000000000" pitchFamily="2" charset="0"/>
              </a:rPr>
              <a:t>Esta </a:t>
            </a:r>
            <a:r>
              <a:rPr lang="es-ES" dirty="0">
                <a:solidFill>
                  <a:srgbClr val="1B50FF"/>
                </a:solidFill>
                <a:latin typeface="Chivo" panose="00000500000000000000" pitchFamily="2" charset="0"/>
              </a:rPr>
              <a:t>secuencia trata de los principios en los que se basan los </a:t>
            </a:r>
            <a:r>
              <a:rPr lang="es-ES" b="1" dirty="0">
                <a:solidFill>
                  <a:srgbClr val="1B50FF"/>
                </a:solidFill>
                <a:latin typeface="Chivo" panose="00000500000000000000" pitchFamily="2" charset="0"/>
              </a:rPr>
              <a:t>derechos culturales </a:t>
            </a:r>
            <a:r>
              <a:rPr lang="es-ES" dirty="0">
                <a:solidFill>
                  <a:srgbClr val="1B50FF"/>
                </a:solidFill>
                <a:latin typeface="Chivo" panose="00000500000000000000" pitchFamily="2" charset="0"/>
              </a:rPr>
              <a:t>y de las especificidades de un acompañamiento que respete los derechos culturales.</a:t>
            </a:r>
            <a:endParaRPr lang="fr-BE" dirty="0">
              <a:solidFill>
                <a:srgbClr val="1B50FF"/>
              </a:solidFill>
              <a:latin typeface="Chivo" panose="00000500000000000000" pitchFamily="2" charset="0"/>
            </a:endParaRPr>
          </a:p>
        </p:txBody>
      </p:sp>
      <p:sp>
        <p:nvSpPr>
          <p:cNvPr id="10" name="Ellipse 9"/>
          <p:cNvSpPr>
            <a:spLocks noChangeAspect="1"/>
          </p:cNvSpPr>
          <p:nvPr/>
        </p:nvSpPr>
        <p:spPr>
          <a:xfrm>
            <a:off x="370356" y="5618633"/>
            <a:ext cx="1102843" cy="110284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b="1" dirty="0" err="1" smtClean="0">
                <a:solidFill>
                  <a:srgbClr val="1B50FF"/>
                </a:solidFill>
                <a:latin typeface="Chivo" panose="00000500000000000000" pitchFamily="2" charset="0"/>
              </a:rPr>
              <a:t>Entrar</a:t>
            </a:r>
            <a:r>
              <a:rPr lang="fr-FR" sz="700" b="1" dirty="0" smtClean="0">
                <a:solidFill>
                  <a:srgbClr val="1B50FF"/>
                </a:solidFill>
                <a:latin typeface="Chivo" panose="00000500000000000000" pitchFamily="2" charset="0"/>
              </a:rPr>
              <a:t> en </a:t>
            </a:r>
            <a:r>
              <a:rPr lang="fr-FR" sz="700" b="1" dirty="0" err="1" smtClean="0">
                <a:solidFill>
                  <a:srgbClr val="1B50FF"/>
                </a:solidFill>
                <a:latin typeface="Chivo" panose="00000500000000000000" pitchFamily="2" charset="0"/>
              </a:rPr>
              <a:t>materia</a:t>
            </a:r>
            <a:endParaRPr lang="fr-FR" sz="700" b="1" dirty="0">
              <a:solidFill>
                <a:srgbClr val="1B50FF"/>
              </a:solidFill>
              <a:latin typeface="Chiv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64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09696-8782-4BAD-8097-EF151A794B23}" type="slidenum">
              <a:rPr lang="fr-FR" smtClean="0"/>
              <a:t>5</a:t>
            </a:fld>
            <a:endParaRPr lang="fr-FR"/>
          </a:p>
        </p:txBody>
      </p:sp>
      <p:sp>
        <p:nvSpPr>
          <p:cNvPr id="7" name="Ellipse 6"/>
          <p:cNvSpPr>
            <a:spLocks noChangeAspect="1"/>
          </p:cNvSpPr>
          <p:nvPr/>
        </p:nvSpPr>
        <p:spPr>
          <a:xfrm>
            <a:off x="361890" y="5618633"/>
            <a:ext cx="1102843" cy="110284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700" b="1" dirty="0" smtClean="0">
                <a:solidFill>
                  <a:srgbClr val="1B50FF"/>
                </a:solidFill>
                <a:latin typeface="Chivo" panose="00000500000000000000" pitchFamily="2" charset="0"/>
              </a:rPr>
              <a:t>Práctica reflexiva</a:t>
            </a:r>
            <a:endParaRPr lang="fr-FR" sz="700" b="1" dirty="0">
              <a:solidFill>
                <a:srgbClr val="1B50FF"/>
              </a:solidFill>
              <a:latin typeface="Chivo" panose="000005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1714" y="1407822"/>
            <a:ext cx="67286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rgbClr val="1B50FF"/>
                </a:solidFill>
                <a:latin typeface="Chivo" panose="00000500000000000000" pitchFamily="2" charset="0"/>
              </a:rPr>
              <a:t>Las </a:t>
            </a:r>
            <a:r>
              <a:rPr lang="es-ES" b="1" dirty="0">
                <a:solidFill>
                  <a:srgbClr val="1B50FF"/>
                </a:solidFill>
                <a:latin typeface="Chivo" panose="00000500000000000000" pitchFamily="2" charset="0"/>
              </a:rPr>
              <a:t>siguientes preguntas no permiten una corrección:</a:t>
            </a:r>
            <a:endParaRPr lang="fr-FR" b="1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endParaRPr lang="fr-FR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i="1" dirty="0">
                <a:solidFill>
                  <a:srgbClr val="1B50FF"/>
                </a:solidFill>
                <a:latin typeface="Chivo" panose="00000500000000000000" pitchFamily="2" charset="0"/>
              </a:rPr>
              <a:t>Nombra tres componentes de la cultura</a:t>
            </a:r>
            <a:r>
              <a:rPr lang="es-ES" i="1" dirty="0" smtClean="0">
                <a:solidFill>
                  <a:srgbClr val="1B50FF"/>
                </a:solidFill>
                <a:latin typeface="Chivo" panose="00000500000000000000" pitchFamily="2" charset="0"/>
              </a:rPr>
              <a:t>.</a:t>
            </a:r>
          </a:p>
          <a:p>
            <a:endParaRPr lang="fr-FR" i="1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i="1" dirty="0">
                <a:solidFill>
                  <a:srgbClr val="1B50FF"/>
                </a:solidFill>
                <a:latin typeface="Chivo" panose="00000500000000000000" pitchFamily="2" charset="0"/>
              </a:rPr>
              <a:t>Nombra dos principios en los que se basan los derechos culturales</a:t>
            </a:r>
            <a:r>
              <a:rPr lang="es-ES" i="1" dirty="0" smtClean="0">
                <a:solidFill>
                  <a:srgbClr val="1B50FF"/>
                </a:solidFill>
                <a:latin typeface="Chivo" panose="00000500000000000000" pitchFamily="2" charset="0"/>
              </a:rPr>
              <a:t>.</a:t>
            </a:r>
          </a:p>
          <a:p>
            <a:endParaRPr lang="fr-FR" i="1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i="1" dirty="0">
                <a:solidFill>
                  <a:srgbClr val="1B50FF"/>
                </a:solidFill>
                <a:latin typeface="Chivo" panose="00000500000000000000" pitchFamily="2" charset="0"/>
              </a:rPr>
              <a:t>¿Cómo se puede tener en cuenta la cultura en un proceso de acompañamiento?</a:t>
            </a:r>
            <a:endParaRPr lang="fr-BE" i="1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endParaRPr lang="fr-BE" dirty="0">
              <a:solidFill>
                <a:srgbClr val="1B50FF"/>
              </a:solidFill>
              <a:latin typeface="Chiv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01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09696-8782-4BAD-8097-EF151A794B23}" type="slidenum">
              <a:rPr lang="fr-FR" smtClean="0"/>
              <a:t>6</a:t>
            </a:fld>
            <a:endParaRPr lang="fr-FR"/>
          </a:p>
        </p:txBody>
      </p:sp>
      <p:sp>
        <p:nvSpPr>
          <p:cNvPr id="10" name="Ellipse 9"/>
          <p:cNvSpPr>
            <a:spLocks noChangeAspect="1"/>
          </p:cNvSpPr>
          <p:nvPr/>
        </p:nvSpPr>
        <p:spPr>
          <a:xfrm>
            <a:off x="370357" y="5618633"/>
            <a:ext cx="1102843" cy="110284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700" b="1" dirty="0" smtClean="0">
                <a:solidFill>
                  <a:srgbClr val="1B50FF"/>
                </a:solidFill>
                <a:latin typeface="Chivo" panose="00000500000000000000" pitchFamily="2" charset="0"/>
              </a:rPr>
              <a:t>Emoción / Cuerpo</a:t>
            </a:r>
            <a:endParaRPr lang="fr-FR" sz="700" b="1" dirty="0">
              <a:solidFill>
                <a:srgbClr val="1B50FF"/>
              </a:solidFill>
              <a:latin typeface="Chivo" panose="000005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90057" y="1476494"/>
            <a:ext cx="67823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rgbClr val="4EFFB0"/>
                </a:solidFill>
                <a:latin typeface="Chivo" panose="00000500000000000000" pitchFamily="2" charset="0"/>
              </a:rPr>
              <a:t>Acondicionamiento</a:t>
            </a:r>
            <a:endParaRPr lang="fr-FR" b="1" dirty="0">
              <a:solidFill>
                <a:srgbClr val="4EFFB0"/>
              </a:solidFill>
              <a:latin typeface="Chivo" panose="00000500000000000000" pitchFamily="2" charset="0"/>
            </a:endParaRPr>
          </a:p>
          <a:p>
            <a:endParaRPr lang="fr-FR" i="1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dirty="0" smtClean="0">
                <a:solidFill>
                  <a:srgbClr val="1B50FF"/>
                </a:solidFill>
                <a:latin typeface="Chivo" panose="00000500000000000000" pitchFamily="2" charset="0"/>
              </a:rPr>
              <a:t>Para </a:t>
            </a:r>
            <a:r>
              <a:rPr lang="es-ES" dirty="0">
                <a:solidFill>
                  <a:srgbClr val="1B50FF"/>
                </a:solidFill>
                <a:latin typeface="Chivo" panose="00000500000000000000" pitchFamily="2" charset="0"/>
              </a:rPr>
              <a:t>ponerte en situación para el aprendizaje, te proponemos unos ejercicios de respiración de entre 5 y 10 minutos. </a:t>
            </a:r>
            <a:endParaRPr lang="es-ES" dirty="0" smtClean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endParaRPr lang="es-ES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r>
              <a:rPr lang="es-ES" dirty="0" smtClean="0">
                <a:solidFill>
                  <a:srgbClr val="1B50FF"/>
                </a:solidFill>
                <a:latin typeface="Chivo" panose="00000500000000000000" pitchFamily="2" charset="0"/>
              </a:rPr>
              <a:t>Para </a:t>
            </a:r>
            <a:r>
              <a:rPr lang="es-ES" dirty="0">
                <a:solidFill>
                  <a:srgbClr val="1B50FF"/>
                </a:solidFill>
                <a:latin typeface="Chivo" panose="00000500000000000000" pitchFamily="2" charset="0"/>
              </a:rPr>
              <a:t>descubrir los </a:t>
            </a:r>
            <a:r>
              <a:rPr lang="es-ES" dirty="0">
                <a:solidFill>
                  <a:srgbClr val="1B50FF"/>
                </a:solidFill>
                <a:latin typeface="Chivo" panose="00000500000000000000" pitchFamily="2" charset="0"/>
              </a:rPr>
              <a:t>ejercicios, haga clic </a:t>
            </a:r>
            <a:r>
              <a:rPr lang="es-ES" dirty="0" smtClean="0">
                <a:solidFill>
                  <a:srgbClr val="1B50FF"/>
                </a:solidFill>
                <a:latin typeface="Chivo" panose="00000500000000000000" pitchFamily="2" charset="0"/>
              </a:rPr>
              <a:t>aquí: </a:t>
            </a:r>
            <a:endParaRPr lang="fr-FR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endParaRPr lang="fr-FR" i="1" dirty="0">
              <a:solidFill>
                <a:srgbClr val="1B50FF"/>
              </a:solidFill>
              <a:latin typeface="Chivo" panose="00000500000000000000" pitchFamily="2" charset="0"/>
            </a:endParaRPr>
          </a:p>
        </p:txBody>
      </p:sp>
      <p:pic>
        <p:nvPicPr>
          <p:cNvPr id="3" name="2.Respiration complete_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75228" y="30887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92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09696-8782-4BAD-8097-EF151A794B23}" type="slidenum">
              <a:rPr lang="fr-FR" smtClean="0"/>
              <a:t>7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2040527" y="1401468"/>
            <a:ext cx="68318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rgbClr val="4EFFB0"/>
                </a:solidFill>
                <a:latin typeface="Chivo" panose="00000500000000000000" pitchFamily="2" charset="0"/>
              </a:rPr>
              <a:t>Aprendizaje </a:t>
            </a:r>
            <a:r>
              <a:rPr lang="es-ES" b="1" dirty="0">
                <a:solidFill>
                  <a:srgbClr val="4EFFB0"/>
                </a:solidFill>
                <a:latin typeface="Chivo" panose="00000500000000000000" pitchFamily="2" charset="0"/>
              </a:rPr>
              <a:t>del principio de los derechos </a:t>
            </a:r>
            <a:r>
              <a:rPr lang="es-ES" b="1" dirty="0" smtClean="0">
                <a:solidFill>
                  <a:srgbClr val="4EFFB0"/>
                </a:solidFill>
                <a:latin typeface="Chivo" panose="00000500000000000000" pitchFamily="2" charset="0"/>
              </a:rPr>
              <a:t>culturales</a:t>
            </a:r>
            <a:endParaRPr lang="fr-FR" b="1" dirty="0" smtClean="0">
              <a:solidFill>
                <a:srgbClr val="4EFFB0"/>
              </a:solidFill>
              <a:latin typeface="Chivo" panose="00000500000000000000" pitchFamily="2" charset="0"/>
            </a:endParaRPr>
          </a:p>
          <a:p>
            <a:endParaRPr lang="fr-FR" dirty="0" smtClean="0">
              <a:solidFill>
                <a:srgbClr val="C00000"/>
              </a:solidFill>
              <a:latin typeface="Chivo" panose="00000500000000000000" pitchFamily="2" charset="0"/>
            </a:endParaRPr>
          </a:p>
          <a:p>
            <a:r>
              <a:rPr lang="es-ES" dirty="0" smtClean="0">
                <a:solidFill>
                  <a:srgbClr val="1B50FF"/>
                </a:solidFill>
                <a:latin typeface="Chivo" panose="00000500000000000000" pitchFamily="2" charset="0"/>
              </a:rPr>
              <a:t>Tras </a:t>
            </a:r>
            <a:r>
              <a:rPr lang="es-ES" dirty="0">
                <a:solidFill>
                  <a:srgbClr val="1B50FF"/>
                </a:solidFill>
                <a:latin typeface="Chivo" panose="00000500000000000000" pitchFamily="2" charset="0"/>
              </a:rPr>
              <a:t>la siguiente presentación, os proponemos que pongáis a prueba vuestros conocimientos de forma lúdica.</a:t>
            </a:r>
            <a:endParaRPr lang="fr-FR" dirty="0">
              <a:solidFill>
                <a:srgbClr val="1B50FF"/>
              </a:solidFill>
              <a:latin typeface="Chivo" panose="00000500000000000000" pitchFamily="2" charset="0"/>
            </a:endParaRPr>
          </a:p>
          <a:p>
            <a:endParaRPr lang="fr-BE" dirty="0">
              <a:solidFill>
                <a:srgbClr val="1B50FF"/>
              </a:solidFill>
              <a:latin typeface="Chivo" panose="00000500000000000000" pitchFamily="2" charset="0"/>
            </a:endParaRPr>
          </a:p>
        </p:txBody>
      </p:sp>
      <p:sp>
        <p:nvSpPr>
          <p:cNvPr id="8" name="Ellipse 7"/>
          <p:cNvSpPr>
            <a:spLocks noChangeAspect="1"/>
          </p:cNvSpPr>
          <p:nvPr/>
        </p:nvSpPr>
        <p:spPr>
          <a:xfrm>
            <a:off x="361890" y="5618633"/>
            <a:ext cx="1102843" cy="110284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b="1" dirty="0" err="1" smtClean="0">
                <a:solidFill>
                  <a:srgbClr val="1B50FF"/>
                </a:solidFill>
                <a:latin typeface="Chivo" panose="00000500000000000000" pitchFamily="2" charset="0"/>
              </a:rPr>
              <a:t>Concepto</a:t>
            </a:r>
            <a:endParaRPr lang="fr-FR" sz="700" b="1" dirty="0">
              <a:solidFill>
                <a:srgbClr val="1B50FF"/>
              </a:solidFill>
              <a:latin typeface="Chiv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22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09696-8782-4BAD-8097-EF151A794B23}" type="slidenum">
              <a:rPr lang="fr-FR" smtClean="0"/>
              <a:t>8</a:t>
            </a:fld>
            <a:endParaRPr lang="fr-FR"/>
          </a:p>
        </p:txBody>
      </p:sp>
      <p:sp>
        <p:nvSpPr>
          <p:cNvPr id="5" name="Ellipse 4"/>
          <p:cNvSpPr>
            <a:spLocks noChangeAspect="1"/>
          </p:cNvSpPr>
          <p:nvPr/>
        </p:nvSpPr>
        <p:spPr>
          <a:xfrm>
            <a:off x="361890" y="5618633"/>
            <a:ext cx="1102843" cy="110284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b="1" dirty="0" err="1" smtClean="0">
                <a:solidFill>
                  <a:srgbClr val="1B50FF"/>
                </a:solidFill>
                <a:latin typeface="Chivo" panose="00000500000000000000" pitchFamily="2" charset="0"/>
              </a:rPr>
              <a:t>Concepto</a:t>
            </a:r>
            <a:endParaRPr lang="fr-FR" sz="700" b="1" dirty="0">
              <a:solidFill>
                <a:srgbClr val="1B50FF"/>
              </a:solidFill>
              <a:latin typeface="Chivo" panose="000005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70341" y="1181818"/>
            <a:ext cx="6719976" cy="5086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</a:pPr>
            <a:r>
              <a:rPr lang="es-ES" b="1" dirty="0" smtClean="0">
                <a:solidFill>
                  <a:srgbClr val="4EFFB0"/>
                </a:solidFill>
                <a:latin typeface="Chivo" panose="00000500000000000000" pitchFamily="2" charset="0"/>
                <a:ea typeface="Arial Unicode MS"/>
              </a:rPr>
              <a:t>Tres </a:t>
            </a:r>
            <a:r>
              <a:rPr lang="es-ES" b="1" dirty="0">
                <a:solidFill>
                  <a:srgbClr val="4EFFB0"/>
                </a:solidFill>
                <a:latin typeface="Chivo" panose="00000500000000000000" pitchFamily="2" charset="0"/>
                <a:ea typeface="Arial Unicode MS"/>
              </a:rPr>
              <a:t>principios:</a:t>
            </a:r>
            <a:endParaRPr lang="fr-FR" b="1" dirty="0">
              <a:solidFill>
                <a:srgbClr val="4EFFB0"/>
              </a:solidFill>
              <a:latin typeface="Chivo" panose="00000500000000000000" pitchFamily="2" charset="0"/>
              <a:ea typeface="Arial Unicode MS"/>
            </a:endParaRPr>
          </a:p>
          <a:p>
            <a:pPr>
              <a:lnSpc>
                <a:spcPct val="105000"/>
              </a:lnSpc>
              <a:spcAft>
                <a:spcPts val="0"/>
              </a:spcAft>
            </a:pPr>
            <a:endParaRPr lang="fr-FR" sz="1600" dirty="0">
              <a:solidFill>
                <a:srgbClr val="1B50FF"/>
              </a:solidFill>
              <a:latin typeface="Chivo" panose="00000500000000000000" pitchFamily="2" charset="0"/>
              <a:ea typeface="Arial Unicode MS"/>
            </a:endParaRPr>
          </a:p>
          <a:p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  <a:ea typeface="Arial Unicode MS"/>
              </a:rPr>
              <a:t>Los derechos culturales que se inscriben dentro de los derechos humanos fundamentales afirman que: </a:t>
            </a:r>
            <a:endParaRPr lang="fr-FR" sz="1600" dirty="0">
              <a:solidFill>
                <a:srgbClr val="1B50FF"/>
              </a:solidFill>
              <a:latin typeface="Chivo" panose="00000500000000000000" pitchFamily="2" charset="0"/>
              <a:ea typeface="Arial Unicode MS"/>
            </a:endParaRPr>
          </a:p>
          <a:p>
            <a:pPr lvl="0"/>
            <a:r>
              <a:rPr lang="es-ES" sz="1600" dirty="0" smtClean="0">
                <a:solidFill>
                  <a:srgbClr val="1B50FF"/>
                </a:solidFill>
                <a:latin typeface="Chivo" panose="00000500000000000000" pitchFamily="2" charset="0"/>
                <a:ea typeface="Arial Unicode MS"/>
              </a:rPr>
              <a:t>1. cada </a:t>
            </a:r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  <a:ea typeface="Arial Unicode MS"/>
              </a:rPr>
              <a:t>persona es portadora de cultura; </a:t>
            </a:r>
            <a:endParaRPr lang="fr-FR" sz="1600" dirty="0">
              <a:solidFill>
                <a:srgbClr val="1B50FF"/>
              </a:solidFill>
              <a:latin typeface="Chivo" panose="00000500000000000000" pitchFamily="2" charset="0"/>
              <a:ea typeface="Arial Unicode MS"/>
            </a:endParaRPr>
          </a:p>
          <a:p>
            <a:pPr lvl="0"/>
            <a:r>
              <a:rPr lang="es-ES" sz="1600" dirty="0" smtClean="0">
                <a:solidFill>
                  <a:srgbClr val="1B50FF"/>
                </a:solidFill>
                <a:latin typeface="Chivo" panose="00000500000000000000" pitchFamily="2" charset="0"/>
                <a:ea typeface="Arial Unicode MS"/>
              </a:rPr>
              <a:t>2. cada </a:t>
            </a:r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  <a:ea typeface="Arial Unicode MS"/>
              </a:rPr>
              <a:t>persona tiene el derecho de afirmar y de elegir su propia identidad cultural;</a:t>
            </a:r>
            <a:endParaRPr lang="fr-FR" sz="1600" dirty="0">
              <a:solidFill>
                <a:srgbClr val="1B50FF"/>
              </a:solidFill>
              <a:latin typeface="Chivo" panose="00000500000000000000" pitchFamily="2" charset="0"/>
              <a:ea typeface="Arial Unicode MS"/>
            </a:endParaRPr>
          </a:p>
          <a:p>
            <a:pPr lvl="0"/>
            <a:r>
              <a:rPr lang="es-ES" sz="1600" dirty="0" smtClean="0">
                <a:solidFill>
                  <a:srgbClr val="1B50FF"/>
                </a:solidFill>
                <a:latin typeface="Chivo" panose="00000500000000000000" pitchFamily="2" charset="0"/>
                <a:ea typeface="Arial Unicode MS"/>
              </a:rPr>
              <a:t>3. cada </a:t>
            </a:r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  <a:ea typeface="Arial Unicode MS"/>
              </a:rPr>
              <a:t>persona debe igualmente ser respetuosa de la libertad y la dignidad de las otras personas.</a:t>
            </a:r>
            <a:endParaRPr lang="fr-FR" sz="1600" dirty="0">
              <a:solidFill>
                <a:srgbClr val="1B50FF"/>
              </a:solidFill>
              <a:latin typeface="Chivo" panose="00000500000000000000" pitchFamily="2" charset="0"/>
              <a:ea typeface="Arial Unicode MS"/>
            </a:endParaRPr>
          </a:p>
          <a:p>
            <a:endParaRPr lang="fr-FR" sz="1600" dirty="0">
              <a:solidFill>
                <a:srgbClr val="1B50FF"/>
              </a:solidFill>
              <a:latin typeface="Chivo" panose="00000500000000000000" pitchFamily="2" charset="0"/>
              <a:ea typeface="Arial Unicode MS"/>
            </a:endParaRPr>
          </a:p>
          <a:p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  <a:ea typeface="Arial Unicode MS"/>
              </a:rPr>
              <a:t>Los derechos culturales consideran la cultura como aquello que nos permite ser humanos con los demás: </a:t>
            </a:r>
            <a:endParaRPr lang="fr-FR" sz="1600" dirty="0">
              <a:solidFill>
                <a:srgbClr val="1B50FF"/>
              </a:solidFill>
              <a:latin typeface="Chivo" panose="00000500000000000000" pitchFamily="2" charset="0"/>
              <a:ea typeface="Arial Unicode MS"/>
            </a:endParaRPr>
          </a:p>
          <a:p>
            <a:endParaRPr lang="fr-FR" sz="1600" dirty="0">
              <a:solidFill>
                <a:srgbClr val="1B50FF"/>
              </a:solidFill>
              <a:latin typeface="Chivo" panose="00000500000000000000" pitchFamily="2" charset="0"/>
              <a:ea typeface="Arial Unicode MS"/>
            </a:endParaRPr>
          </a:p>
          <a:p>
            <a:r>
              <a:rPr lang="es-ES" sz="1600" i="1" dirty="0" smtClean="0">
                <a:solidFill>
                  <a:srgbClr val="1B50FF"/>
                </a:solidFill>
                <a:latin typeface="Chivo" panose="00000500000000000000" pitchFamily="2" charset="0"/>
                <a:ea typeface="Arial Unicode MS"/>
              </a:rPr>
              <a:t>“El </a:t>
            </a:r>
            <a:r>
              <a:rPr lang="es-ES" sz="1600" i="1" dirty="0">
                <a:solidFill>
                  <a:srgbClr val="1B50FF"/>
                </a:solidFill>
                <a:latin typeface="Chivo" panose="00000500000000000000" pitchFamily="2" charset="0"/>
                <a:ea typeface="Arial Unicode MS"/>
              </a:rPr>
              <a:t>término "cultura" abarca los valores, las creencias, las convicciones, las lenguas, los conocimientos y las artes, las tradiciones, las instituciones y los modos de vida a través de los cuales una persona o grupo expresa su humanidad y los significados que da a su existencia y desarrollo</a:t>
            </a:r>
            <a:r>
              <a:rPr lang="es-ES" sz="1600" i="1" dirty="0" smtClean="0">
                <a:solidFill>
                  <a:srgbClr val="1B50FF"/>
                </a:solidFill>
                <a:latin typeface="Chivo" panose="00000500000000000000" pitchFamily="2" charset="0"/>
                <a:ea typeface="Arial Unicode MS"/>
              </a:rPr>
              <a:t>.”</a:t>
            </a:r>
            <a:r>
              <a:rPr lang="es-ES" sz="1600" dirty="0" smtClean="0">
                <a:solidFill>
                  <a:srgbClr val="1B50FF"/>
                </a:solidFill>
                <a:latin typeface="Chivo" panose="00000500000000000000" pitchFamily="2" charset="0"/>
                <a:ea typeface="Arial Unicode MS"/>
              </a:rPr>
              <a:t> (</a:t>
            </a:r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  <a:ea typeface="Arial Unicode MS"/>
              </a:rPr>
              <a:t>Declaración de Friburgo)</a:t>
            </a:r>
            <a:endParaRPr lang="fr-FR" sz="1600" dirty="0">
              <a:solidFill>
                <a:srgbClr val="1B50FF"/>
              </a:solidFill>
              <a:latin typeface="Chivo" panose="00000500000000000000" pitchFamily="2" charset="0"/>
              <a:ea typeface="Arial Unicode MS"/>
            </a:endParaRPr>
          </a:p>
          <a:p>
            <a:pPr>
              <a:lnSpc>
                <a:spcPct val="105000"/>
              </a:lnSpc>
              <a:spcAft>
                <a:spcPts val="0"/>
              </a:spcAft>
            </a:pPr>
            <a:endParaRPr lang="fr-FR" sz="1600" dirty="0">
              <a:solidFill>
                <a:srgbClr val="1B50FF"/>
              </a:solidFill>
              <a:latin typeface="Chivo" panose="00000500000000000000" pitchFamily="2" charset="0"/>
              <a:ea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36853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09696-8782-4BAD-8097-EF151A794B23}" type="slidenum">
              <a:rPr lang="fr-FR" smtClean="0"/>
              <a:t>9</a:t>
            </a:fld>
            <a:endParaRPr lang="fr-FR"/>
          </a:p>
        </p:txBody>
      </p:sp>
      <p:sp>
        <p:nvSpPr>
          <p:cNvPr id="5" name="Ellipse 4"/>
          <p:cNvSpPr>
            <a:spLocks noChangeAspect="1"/>
          </p:cNvSpPr>
          <p:nvPr/>
        </p:nvSpPr>
        <p:spPr>
          <a:xfrm>
            <a:off x="361890" y="5618633"/>
            <a:ext cx="1102843" cy="110284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b="1" dirty="0" err="1" smtClean="0">
                <a:solidFill>
                  <a:srgbClr val="1B50FF"/>
                </a:solidFill>
                <a:latin typeface="Chivo" panose="00000500000000000000" pitchFamily="2" charset="0"/>
              </a:rPr>
              <a:t>Concepto</a:t>
            </a:r>
            <a:endParaRPr lang="fr-FR" sz="700" b="1" dirty="0">
              <a:solidFill>
                <a:srgbClr val="1B50FF"/>
              </a:solidFill>
              <a:latin typeface="Chivo" panose="000005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78967" y="1138687"/>
            <a:ext cx="6745856" cy="585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</a:pPr>
            <a:r>
              <a:rPr lang="es-ES" b="1" dirty="0" smtClean="0">
                <a:solidFill>
                  <a:srgbClr val="4EFFB0"/>
                </a:solidFill>
                <a:latin typeface="Chivo" panose="00000500000000000000" pitchFamily="2" charset="0"/>
                <a:ea typeface="Arial Unicode MS"/>
              </a:rPr>
              <a:t>Tres </a:t>
            </a:r>
            <a:r>
              <a:rPr lang="es-ES" b="1" dirty="0">
                <a:solidFill>
                  <a:srgbClr val="4EFFB0"/>
                </a:solidFill>
                <a:latin typeface="Chivo" panose="00000500000000000000" pitchFamily="2" charset="0"/>
                <a:ea typeface="Arial Unicode MS"/>
              </a:rPr>
              <a:t>especificidades: </a:t>
            </a:r>
            <a:endParaRPr lang="fr-FR" b="1" dirty="0">
              <a:solidFill>
                <a:srgbClr val="4EFFB0"/>
              </a:solidFill>
              <a:latin typeface="Chivo" panose="00000500000000000000" pitchFamily="2" charset="0"/>
              <a:ea typeface="Arial Unicode MS"/>
            </a:endParaRPr>
          </a:p>
          <a:p>
            <a:pPr>
              <a:lnSpc>
                <a:spcPct val="105000"/>
              </a:lnSpc>
              <a:spcAft>
                <a:spcPts val="0"/>
              </a:spcAft>
            </a:pPr>
            <a:endParaRPr lang="fr-FR" b="1" dirty="0">
              <a:solidFill>
                <a:srgbClr val="4EFFB0"/>
              </a:solidFill>
              <a:latin typeface="Chivo" panose="00000500000000000000" pitchFamily="2" charset="0"/>
              <a:ea typeface="Arial Unicode MS"/>
            </a:endParaRPr>
          </a:p>
          <a:p>
            <a:r>
              <a:rPr lang="es-ES" sz="1600" dirty="0" smtClean="0">
                <a:solidFill>
                  <a:srgbClr val="1B50FF"/>
                </a:solidFill>
                <a:latin typeface="Chivo" panose="00000500000000000000" pitchFamily="2" charset="0"/>
                <a:ea typeface="Arial Unicode MS"/>
              </a:rPr>
              <a:t>Un </a:t>
            </a:r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  <a:ea typeface="Arial Unicode MS"/>
              </a:rPr>
              <a:t>acompañamiento que respete los derechos culturales es un camino de emancipación tanto para la persona acompañada como para el acompañante, un camino del que siguen siendo dueños y que invita a una postura de humildad y responsabilidad. </a:t>
            </a:r>
            <a:endParaRPr lang="es-ES" sz="1600" dirty="0" smtClean="0">
              <a:solidFill>
                <a:srgbClr val="1B50FF"/>
              </a:solidFill>
              <a:latin typeface="Chivo" panose="00000500000000000000" pitchFamily="2" charset="0"/>
              <a:ea typeface="Arial Unicode MS"/>
            </a:endParaRPr>
          </a:p>
          <a:p>
            <a:endParaRPr lang="es-ES" sz="1600" dirty="0">
              <a:solidFill>
                <a:srgbClr val="1B50FF"/>
              </a:solidFill>
              <a:latin typeface="Chivo" panose="00000500000000000000" pitchFamily="2" charset="0"/>
              <a:ea typeface="Arial Unicode MS"/>
            </a:endParaRPr>
          </a:p>
          <a:p>
            <a:r>
              <a:rPr lang="es-ES" sz="1600" dirty="0" smtClean="0">
                <a:solidFill>
                  <a:srgbClr val="1B50FF"/>
                </a:solidFill>
                <a:latin typeface="Chivo" panose="00000500000000000000" pitchFamily="2" charset="0"/>
                <a:ea typeface="Arial Unicode MS"/>
              </a:rPr>
              <a:t>Un </a:t>
            </a:r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  <a:ea typeface="Arial Unicode MS"/>
              </a:rPr>
              <a:t>acompañamiento:</a:t>
            </a:r>
            <a:endParaRPr lang="fr-FR" sz="1600" dirty="0">
              <a:solidFill>
                <a:srgbClr val="1B50FF"/>
              </a:solidFill>
              <a:latin typeface="Chivo" panose="00000500000000000000" pitchFamily="2" charset="0"/>
              <a:ea typeface="Arial Unicode MS"/>
            </a:endParaRPr>
          </a:p>
          <a:p>
            <a:endParaRPr lang="es-ES" sz="1600" dirty="0" smtClean="0">
              <a:solidFill>
                <a:srgbClr val="1B50FF"/>
              </a:solidFill>
              <a:latin typeface="Chivo" panose="00000500000000000000" pitchFamily="2" charset="0"/>
              <a:ea typeface="Arial Unicode MS"/>
            </a:endParaRPr>
          </a:p>
          <a:p>
            <a:r>
              <a:rPr lang="es-ES" sz="1600" dirty="0" smtClean="0">
                <a:solidFill>
                  <a:srgbClr val="1B50FF"/>
                </a:solidFill>
                <a:latin typeface="Chivo" panose="00000500000000000000" pitchFamily="2" charset="0"/>
                <a:ea typeface="Arial Unicode MS"/>
              </a:rPr>
              <a:t>1 </a:t>
            </a:r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  <a:ea typeface="Arial Unicode MS"/>
              </a:rPr>
              <a:t>- que permite a los individuos no estar encerrados en los procesos externos que los determinan, y abre oportunidades y capacidades para tomar decisiones que den sentido y valor a sus vidas;</a:t>
            </a:r>
            <a:endParaRPr lang="fr-FR" sz="1600" dirty="0">
              <a:solidFill>
                <a:srgbClr val="1B50FF"/>
              </a:solidFill>
              <a:latin typeface="Chivo" panose="00000500000000000000" pitchFamily="2" charset="0"/>
              <a:ea typeface="Arial Unicode MS"/>
            </a:endParaRPr>
          </a:p>
          <a:p>
            <a:endParaRPr lang="es-ES" sz="1600" dirty="0" smtClean="0">
              <a:solidFill>
                <a:srgbClr val="1B50FF"/>
              </a:solidFill>
              <a:latin typeface="Chivo" panose="00000500000000000000" pitchFamily="2" charset="0"/>
              <a:ea typeface="Arial Unicode MS"/>
            </a:endParaRPr>
          </a:p>
          <a:p>
            <a:r>
              <a:rPr lang="es-ES" sz="1600" dirty="0" smtClean="0">
                <a:solidFill>
                  <a:srgbClr val="1B50FF"/>
                </a:solidFill>
                <a:latin typeface="Chivo" panose="00000500000000000000" pitchFamily="2" charset="0"/>
                <a:ea typeface="Arial Unicode MS"/>
              </a:rPr>
              <a:t>2 </a:t>
            </a:r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  <a:ea typeface="Arial Unicode MS"/>
              </a:rPr>
              <a:t>- que supera la relación vertical y unidireccional entre el acompañante y la persona que recibe el acompañamiento y establece una relación más igualitaria, basada en la reciprocidad de las aportaciones y en el establecimiento de un reconocimiento mutuo de las personas;  </a:t>
            </a:r>
            <a:endParaRPr lang="fr-FR" sz="1600" dirty="0">
              <a:solidFill>
                <a:srgbClr val="1B50FF"/>
              </a:solidFill>
              <a:latin typeface="Chivo" panose="00000500000000000000" pitchFamily="2" charset="0"/>
              <a:ea typeface="Arial Unicode MS"/>
            </a:endParaRPr>
          </a:p>
          <a:p>
            <a:endParaRPr lang="es-ES" sz="1600" dirty="0" smtClean="0">
              <a:solidFill>
                <a:srgbClr val="1B50FF"/>
              </a:solidFill>
              <a:latin typeface="Chivo" panose="00000500000000000000" pitchFamily="2" charset="0"/>
              <a:ea typeface="Arial Unicode MS"/>
            </a:endParaRPr>
          </a:p>
          <a:p>
            <a:r>
              <a:rPr lang="es-ES" sz="1600" dirty="0" smtClean="0">
                <a:solidFill>
                  <a:srgbClr val="1B50FF"/>
                </a:solidFill>
                <a:latin typeface="Chivo" panose="00000500000000000000" pitchFamily="2" charset="0"/>
                <a:ea typeface="Arial Unicode MS"/>
              </a:rPr>
              <a:t>3 </a:t>
            </a:r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  <a:ea typeface="Arial Unicode MS"/>
              </a:rPr>
              <a:t>- que va más allá de la rigidez de los hábitos y es, cada vez, única, </a:t>
            </a:r>
            <a:r>
              <a:rPr lang="es-ES" sz="1600" dirty="0" err="1">
                <a:solidFill>
                  <a:srgbClr val="1B50FF"/>
                </a:solidFill>
                <a:latin typeface="Chivo" panose="00000500000000000000" pitchFamily="2" charset="0"/>
                <a:ea typeface="Arial Unicode MS"/>
              </a:rPr>
              <a:t>co</a:t>
            </a:r>
            <a:r>
              <a:rPr lang="es-ES" sz="1600" dirty="0">
                <a:solidFill>
                  <a:srgbClr val="1B50FF"/>
                </a:solidFill>
                <a:latin typeface="Chivo" panose="00000500000000000000" pitchFamily="2" charset="0"/>
                <a:ea typeface="Arial Unicode MS"/>
              </a:rPr>
              <a:t>-construida, pensada en un contexto, para que sea adecuada, aceptable y adaptada a la trayectoria vital de la persona. </a:t>
            </a:r>
            <a:endParaRPr lang="fr-FR" sz="1600" dirty="0">
              <a:solidFill>
                <a:srgbClr val="1B50FF"/>
              </a:solidFill>
              <a:latin typeface="Chivo" panose="00000500000000000000" pitchFamily="2" charset="0"/>
              <a:ea typeface="Arial Unicode MS"/>
            </a:endParaRPr>
          </a:p>
          <a:p>
            <a:pPr>
              <a:lnSpc>
                <a:spcPct val="105000"/>
              </a:lnSpc>
              <a:spcAft>
                <a:spcPts val="0"/>
              </a:spcAft>
            </a:pPr>
            <a:endParaRPr lang="fr-FR" sz="1600" dirty="0">
              <a:solidFill>
                <a:srgbClr val="1B50FF"/>
              </a:solidFill>
              <a:latin typeface="Chivo" panose="00000500000000000000" pitchFamily="2" charset="0"/>
              <a:ea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4958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561</TotalTime>
  <Words>1489</Words>
  <Application>Microsoft Office PowerPoint</Application>
  <PresentationFormat>Affichage à l'écran (4:3)</PresentationFormat>
  <Paragraphs>189</Paragraphs>
  <Slides>20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6" baseType="lpstr">
      <vt:lpstr>Arial</vt:lpstr>
      <vt:lpstr>Arial Unicode MS</vt:lpstr>
      <vt:lpstr>Calibri</vt:lpstr>
      <vt:lpstr>Calibri Light</vt:lpstr>
      <vt:lpstr>Chivo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Ducourneau Chloe</dc:creator>
  <cp:lastModifiedBy>Ducourneau Chloe</cp:lastModifiedBy>
  <cp:revision>37</cp:revision>
  <dcterms:created xsi:type="dcterms:W3CDTF">2021-01-20T11:37:02Z</dcterms:created>
  <dcterms:modified xsi:type="dcterms:W3CDTF">2021-10-06T14:34:33Z</dcterms:modified>
</cp:coreProperties>
</file>